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1" r:id="rId6"/>
    <p:sldId id="272" r:id="rId7"/>
    <p:sldId id="274" r:id="rId8"/>
    <p:sldId id="275" r:id="rId9"/>
    <p:sldId id="273" r:id="rId10"/>
    <p:sldId id="278" r:id="rId11"/>
    <p:sldId id="281" r:id="rId12"/>
    <p:sldId id="279" r:id="rId13"/>
    <p:sldId id="280" r:id="rId14"/>
    <p:sldId id="277" r:id="rId15"/>
    <p:sldId id="266" r:id="rId16"/>
    <p:sldId id="267" r:id="rId17"/>
    <p:sldId id="265" r:id="rId18"/>
    <p:sldId id="264" r:id="rId19"/>
    <p:sldId id="26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70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6" y="72"/>
      </p:cViewPr>
      <p:guideLst>
        <p:guide orient="horz" pos="1620"/>
        <p:guide pos="2880"/>
        <p:guide pos="7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Potwierdzone zgłoszenia do Podlaskiej Marki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Arkusz1!$C$15:$E$15</c:f>
              <c:strCache>
                <c:ptCount val="3"/>
                <c:pt idx="0">
                  <c:v>Podlaska Marka 2022</c:v>
                </c:pt>
                <c:pt idx="1">
                  <c:v>Podlaska Marka 2023</c:v>
                </c:pt>
                <c:pt idx="2">
                  <c:v>Podlaska Marka 2024</c:v>
                </c:pt>
              </c:strCache>
            </c:strRef>
          </c:cat>
          <c:val>
            <c:numRef>
              <c:f>Arkusz1!$C$16:$E$16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F-4D4F-ADBB-4BD14FC12743}"/>
            </c:ext>
          </c:extLst>
        </c:ser>
        <c:ser>
          <c:idx val="1"/>
          <c:order val="1"/>
          <c:tx>
            <c:strRef>
              <c:f>Arkusz1!$B$17</c:f>
              <c:strCache>
                <c:ptCount val="1"/>
                <c:pt idx="0">
                  <c:v>liczba potwierdzonych zgłoszeń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Arkusz1!$C$15:$E$15</c:f>
              <c:strCache>
                <c:ptCount val="3"/>
                <c:pt idx="0">
                  <c:v>Podlaska Marka 2022</c:v>
                </c:pt>
                <c:pt idx="1">
                  <c:v>Podlaska Marka 2023</c:v>
                </c:pt>
                <c:pt idx="2">
                  <c:v>Podlaska Marka 2024</c:v>
                </c:pt>
              </c:strCache>
            </c:strRef>
          </c:cat>
          <c:val>
            <c:numRef>
              <c:f>Arkusz1!$C$17:$E$17</c:f>
              <c:numCache>
                <c:formatCode>General</c:formatCode>
                <c:ptCount val="3"/>
                <c:pt idx="0">
                  <c:v>167</c:v>
                </c:pt>
                <c:pt idx="1">
                  <c:v>165</c:v>
                </c:pt>
                <c:pt idx="2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F-4D4F-ADBB-4BD14FC127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61486080"/>
        <c:axId val="461476000"/>
      </c:barChart>
      <c:catAx>
        <c:axId val="46148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1476000"/>
        <c:crosses val="autoZero"/>
        <c:auto val="1"/>
        <c:lblAlgn val="ctr"/>
        <c:lblOffset val="100"/>
        <c:noMultiLvlLbl val="0"/>
      </c:catAx>
      <c:valAx>
        <c:axId val="46147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148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18d957cc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18d957cc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7853ED9E-538F-1B76-5567-174824A3B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11E28BA8-EBF2-A195-30FF-DB8043786E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22C0DA0D-E6F4-02C2-F8AF-CA6CEA48EE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785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BAD1295A-7F51-E3CB-F29D-101C6D67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680835C9-84D9-8628-D49E-10BFEE53B8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F25DFCAA-933D-1E5F-E6D9-AF517DBE20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79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0943BE7B-BCCE-65BF-8E5B-9B1311182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40C096A3-32F1-4110-78C5-7DE41FE609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2F2E080F-5002-CC67-7954-C70D53D405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240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97BE6524-BF57-389A-6E23-05C5DEA49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25C6F749-3713-7FFD-AD8E-192180C47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F4E220A9-AD52-9910-7839-C3BD28096C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044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AD3426B-E08D-D66C-AFDA-E48F478A0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060AA15E-CD65-9913-78F6-1F815498B5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6B04417F-1873-9C03-4FFA-65DE0460D4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599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c528188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c528188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5fa47788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5fa47788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c528188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c528188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d27e95e3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d27e95e3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5fa47788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5fa47788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b48237cb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db48237cb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db48237c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db48237c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18d957cc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18d957cc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7307DFE4-1CAE-F4F6-FA55-A914FCAC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D3C6790A-00BC-956E-0CAA-E34BED6156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EAAFCA77-50BE-11A7-4DB1-817CF4D7C1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460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7F962CF1-8F57-03DC-B3BA-F682A760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0F55C8CC-89C5-346A-8F07-BEA64BCFBB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59655D33-2290-369D-ED97-2E23FECEA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772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B083D0C-0032-0CDF-EF41-44D489093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4A541C76-D2D2-55D1-9FAE-F3FAFAF761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2EAE1CA5-2A1B-7AE6-A5F1-324D6CFB1D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52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9836C0FC-42A1-778D-6F68-C6218744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E7D5D3B8-BAC4-E0F8-25A7-D0E431AEEA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6BFBE41E-5AB0-B83E-0E69-A27611F018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47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DE316AA-2AB7-3770-2614-BC113160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18d957cc6_0_84:notes">
            <a:extLst>
              <a:ext uri="{FF2B5EF4-FFF2-40B4-BE49-F238E27FC236}">
                <a16:creationId xmlns:a16="http://schemas.microsoft.com/office/drawing/2014/main" id="{C660F7AE-5BC5-1DF2-1EE0-49FF622E2A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18d957cc6_0_84:notes">
            <a:extLst>
              <a:ext uri="{FF2B5EF4-FFF2-40B4-BE49-F238E27FC236}">
                <a16:creationId xmlns:a16="http://schemas.microsoft.com/office/drawing/2014/main" id="{8DF9FBB4-78D5-BE98-1FF5-51EBEB60DC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657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image" Target="../media/image11.jpg"/><Relationship Id="rId10" Type="http://schemas.openxmlformats.org/officeDocument/2006/relationships/image" Target="../media/image15.jpg"/><Relationship Id="rId4" Type="http://schemas.openxmlformats.org/officeDocument/2006/relationships/image" Target="../media/image10.jp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rcRect t="11995" b="11995"/>
          <a:stretch/>
        </p:blipFill>
        <p:spPr>
          <a:xfrm>
            <a:off x="0" y="0"/>
            <a:ext cx="9143999" cy="46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3241800"/>
            <a:ext cx="9144000" cy="190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229525" y="3550400"/>
            <a:ext cx="6338700" cy="7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chemeClr val="bg1"/>
                </a:solidFill>
                <a:latin typeface="Chivo"/>
                <a:ea typeface="Chivo"/>
                <a:cs typeface="Chivo"/>
                <a:sym typeface="Chivo"/>
              </a:rPr>
              <a:t>PODLASKA MARKA 2025 </a:t>
            </a:r>
            <a:endParaRPr sz="3600" dirty="0">
              <a:solidFill>
                <a:schemeClr val="bg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58175" y="4214660"/>
            <a:ext cx="64482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chemeClr val="bg1"/>
                </a:solidFill>
                <a:latin typeface="Overpass"/>
                <a:ea typeface="Overpass"/>
                <a:cs typeface="Overpass"/>
                <a:sym typeface="Overpass"/>
              </a:rPr>
              <a:t>22. edycja nagrody Marszałka Województwa Podlaskiego</a:t>
            </a:r>
            <a:endParaRPr sz="1300" dirty="0">
              <a:solidFill>
                <a:schemeClr val="bg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0" y="4955430"/>
            <a:ext cx="11318225" cy="202601"/>
            <a:chOff x="0" y="4940900"/>
            <a:chExt cx="11318225" cy="202601"/>
          </a:xfrm>
        </p:grpSpPr>
        <p:pic>
          <p:nvPicPr>
            <p:cNvPr id="59" name="Google Shape;59;p13"/>
            <p:cNvPicPr preferRelativeResize="0"/>
            <p:nvPr/>
          </p:nvPicPr>
          <p:blipFill rotWithShape="1">
            <a:blip r:embed="rId4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 rotWithShape="1">
            <a:blip r:embed="rId4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" name="Google Shape;61;p13"/>
          <p:cNvPicPr preferRelativeResize="0"/>
          <p:nvPr/>
        </p:nvPicPr>
        <p:blipFill>
          <a:blip r:embed="rId5"/>
          <a:srcRect/>
          <a:stretch/>
        </p:blipFill>
        <p:spPr>
          <a:xfrm>
            <a:off x="626513" y="3416900"/>
            <a:ext cx="1297326" cy="1298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BC5A7C57-317D-11B6-9B5E-D55B347E5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5BD21B9D-6040-7A9F-F97B-3E92A91689DF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AE11BE11-E4D5-E50D-7E81-1B414B76060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4339359C-0D99-9BE2-1DBA-BA94EE0E08F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108035C8-9C09-9C49-B343-29E6429B982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E0BD1DE9-BEA5-6DE6-961E-AE6C4CA02877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F028F5D0-7EC5-61CC-3AFB-AD1BC66502BD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44D35AD-6336-54D9-21AB-32240D971E9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52587" y="1569090"/>
            <a:ext cx="2005320" cy="200532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290BB400-CDCD-851A-2665-51A609CEECA4}"/>
              </a:ext>
            </a:extLst>
          </p:cNvPr>
          <p:cNvSpPr/>
          <p:nvPr/>
        </p:nvSpPr>
        <p:spPr>
          <a:xfrm>
            <a:off x="3688258" y="536748"/>
            <a:ext cx="4962831" cy="26024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890"/>
              </a:spcAft>
            </a:pPr>
            <a:r>
              <a:rPr lang="pl" sz="2700" b="1" dirty="0">
                <a:solidFill>
                  <a:srgbClr val="222222"/>
                </a:solidFill>
                <a:latin typeface="Arial"/>
              </a:rPr>
              <a:t>Podlaska Marka Konsumentów</a:t>
            </a:r>
          </a:p>
          <a:p>
            <a:pPr indent="0" algn="just">
              <a:lnSpc>
                <a:spcPts val="2496"/>
              </a:lnSpc>
            </a:pPr>
            <a:r>
              <a:rPr lang="pl-PL" sz="1600" dirty="0">
                <a:solidFill>
                  <a:schemeClr val="tx1"/>
                </a:solidFill>
              </a:rPr>
              <a:t>W ramach konkursu odbywa się Plebiscyt ,,Podlaska Marka Konsumentów”, w którym odrębną nagrodę spośród 30 Nominowanych przyznają Konsumenci. Laureat plebiscytu zyskuje prawo do używania znaku graficznego z hasłem „Podlaska Marka Konsumentów”.</a:t>
            </a:r>
            <a:endParaRPr lang="pl" sz="16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4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12C3ADA-6BA7-4CC4-4E43-3FF152D36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55EE9C26-8A6E-7BBA-DBF9-9EC8A042CB8D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9F7DFACA-002F-9562-BBFB-3ACEC6DCCF1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A2210355-9E2B-3CE5-8F5B-93FD42F1441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A6E5A14A-691B-FFF7-3B09-26182DC7DFB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D5487AE7-934C-3717-8ABC-A7158BD479D1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420537CA-7643-80BC-FF1F-53836B8765CB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4E73115-CD67-A1B8-AC19-B320F2BC9CB1}"/>
              </a:ext>
            </a:extLst>
          </p:cNvPr>
          <p:cNvSpPr txBox="1"/>
          <p:nvPr/>
        </p:nvSpPr>
        <p:spPr>
          <a:xfrm>
            <a:off x="2236506" y="4210951"/>
            <a:ext cx="4670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dirty="0"/>
              <a:t>Drużyna Piłkarska Mini Lwy</a:t>
            </a:r>
          </a:p>
          <a:p>
            <a:pPr algn="ctr">
              <a:buNone/>
            </a:pPr>
            <a:r>
              <a:rPr lang="pl-PL" sz="2000" dirty="0"/>
              <a:t>Klub Sportowy Lwy Białystok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CD81FD4C-A4E2-7DCF-D6DA-ECBE0290BA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42311" y="1743153"/>
            <a:ext cx="2078804" cy="2072673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94B7AE53-1508-F697-BE91-D7FDEBD1A3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419339" y="1516219"/>
            <a:ext cx="2488152" cy="248815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E5E7D7F-9D05-149B-B065-A92CFC9AA820}"/>
              </a:ext>
            </a:extLst>
          </p:cNvPr>
          <p:cNvSpPr txBox="1"/>
          <p:nvPr/>
        </p:nvSpPr>
        <p:spPr>
          <a:xfrm>
            <a:off x="1109749" y="682791"/>
            <a:ext cx="6924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b="1" dirty="0"/>
              <a:t>Podlaska Marka Konsumentów 2024</a:t>
            </a:r>
            <a:endParaRPr lang="pl-PL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06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7608A2DE-8B32-CDB7-8938-655482C11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BD25589E-9779-2FA3-8C52-A0E48EBF1EAD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A86DB7FD-4024-4C80-9041-49BC9590BE6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A122BEFD-1947-BE78-ECCB-A622C487735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E7645CAA-A71C-FE43-956B-1EC88AF685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66B662F-4E5B-0E87-9337-4711C9FC90B2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D69E17AE-732E-7A71-081B-FA3B849A9495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C1770AF-9DF5-1A46-5A94-534D4F0CD429}"/>
              </a:ext>
            </a:extLst>
          </p:cNvPr>
          <p:cNvSpPr txBox="1"/>
          <p:nvPr/>
        </p:nvSpPr>
        <p:spPr>
          <a:xfrm>
            <a:off x="830276" y="1335015"/>
            <a:ext cx="758159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9910" algn="ctr"/>
            <a:r>
              <a:rPr lang="pl-PL" sz="1800" b="0" i="0" u="none" strike="noStrike" baseline="0" dirty="0">
                <a:latin typeface="Arial" panose="020B0604020202020204" pitchFamily="34" charset="0"/>
              </a:rPr>
              <a:t>Podczas Gali </a:t>
            </a:r>
            <a:r>
              <a:rPr lang="pl-PL" sz="1800" dirty="0">
                <a:latin typeface="Arial" panose="020B0604020202020204" pitchFamily="34" charset="0"/>
              </a:rPr>
              <a:t>F</a:t>
            </a:r>
            <a:r>
              <a:rPr lang="pl-PL" sz="1800" b="0" i="0" u="none" strike="noStrike" baseline="0" dirty="0">
                <a:latin typeface="Arial" panose="020B0604020202020204" pitchFamily="34" charset="0"/>
              </a:rPr>
              <a:t>inałowej Nagrody Podlaska Marka przyznawane są tytuły </a:t>
            </a:r>
          </a:p>
          <a:p>
            <a:pPr marR="42820" algn="ctr"/>
            <a:endParaRPr lang="pl-PL" sz="1800" b="1" i="0" u="none" strike="noStrike" baseline="0" dirty="0">
              <a:latin typeface="Arial" panose="020B0604020202020204" pitchFamily="34" charset="0"/>
            </a:endParaRPr>
          </a:p>
          <a:p>
            <a:pPr marR="42820" algn="ctr"/>
            <a:r>
              <a:rPr lang="pl-PL" sz="1800" b="1" i="0" u="none" strike="noStrike" baseline="0" dirty="0">
                <a:latin typeface="Arial" panose="020B0604020202020204" pitchFamily="34" charset="0"/>
              </a:rPr>
              <a:t>Ambasadora Podlaskiej Gospodarki</a:t>
            </a:r>
            <a:endParaRPr lang="pl-PL" sz="1800" b="0" i="0" u="none" strike="noStrike" baseline="0" dirty="0">
              <a:latin typeface="Arial" panose="020B0604020202020204" pitchFamily="34" charset="0"/>
            </a:endParaRPr>
          </a:p>
          <a:p>
            <a:pPr marR="26380" algn="ctr"/>
            <a:r>
              <a:rPr lang="pl-PL" sz="1800" b="0" i="0" u="none" strike="noStrike" baseline="0" dirty="0">
                <a:latin typeface="Arial" panose="020B0604020202020204" pitchFamily="34" charset="0"/>
              </a:rPr>
              <a:t>oraz </a:t>
            </a:r>
          </a:p>
          <a:p>
            <a:pPr marR="26380" algn="ctr"/>
            <a:r>
              <a:rPr lang="pl-PL" sz="1800" b="1" i="0" u="none" strike="noStrike" baseline="0" dirty="0">
                <a:latin typeface="Arial" panose="020B0604020202020204" pitchFamily="34" charset="0"/>
              </a:rPr>
              <a:t>Honorowego Ambasadora Województwa Podlaskiego</a:t>
            </a:r>
            <a:r>
              <a:rPr lang="pl-PL" sz="18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marR="40880" lvl="1" algn="ctr"/>
            <a:endParaRPr lang="pl-PL" sz="1800" b="0" i="0" u="none" strike="noStrike" baseline="0" dirty="0">
              <a:latin typeface="Arial" panose="020B0604020202020204" pitchFamily="34" charset="0"/>
            </a:endParaRPr>
          </a:p>
          <a:p>
            <a:pPr marR="40880" lvl="1" algn="ctr"/>
            <a:r>
              <a:rPr lang="pl-PL" sz="1800" b="0" i="0" u="none" strike="noStrike" baseline="0" dirty="0">
                <a:latin typeface="Arial" panose="020B0604020202020204" pitchFamily="34" charset="0"/>
              </a:rPr>
              <a:t>Tytuł „Ambasadora Podlaskiej Gospodarki”</a:t>
            </a:r>
          </a:p>
          <a:p>
            <a:pPr marR="29160" lvl="1" algn="ctr"/>
            <a:r>
              <a:rPr lang="pl-PL" sz="1800" b="0" i="0" u="none" strike="noStrike" baseline="0" dirty="0">
                <a:latin typeface="Arial" panose="020B0604020202020204" pitchFamily="34" charset="0"/>
              </a:rPr>
              <a:t>przyznawany jest przez Zarząd Województwa Podlaskiego.</a:t>
            </a:r>
          </a:p>
          <a:p>
            <a:pPr marR="19030" algn="ctr"/>
            <a:endParaRPr lang="pl-PL" sz="1800" b="0" i="0" u="none" strike="noStrike" baseline="0" dirty="0">
              <a:latin typeface="Arial" panose="020B0604020202020204" pitchFamily="34" charset="0"/>
            </a:endParaRPr>
          </a:p>
          <a:p>
            <a:pPr marR="19030" algn="ctr"/>
            <a:r>
              <a:rPr lang="pl-PL" sz="1800" b="0" i="0" u="none" strike="noStrike" baseline="0" dirty="0">
                <a:latin typeface="Arial" panose="020B0604020202020204" pitchFamily="34" charset="0"/>
              </a:rPr>
              <a:t>Tytuł „Honorowego Ambasadora Województwa Podlaskiego” </a:t>
            </a:r>
          </a:p>
          <a:p>
            <a:pPr marR="36630" algn="ctr"/>
            <a:r>
              <a:rPr lang="pl-PL" sz="1800" b="0" i="0" u="none" strike="noStrike" baseline="0" dirty="0">
                <a:latin typeface="Arial" panose="020B0604020202020204" pitchFamily="34" charset="0"/>
              </a:rPr>
              <a:t>przyznaje Marszałek Województwa Podlaskiego.</a:t>
            </a:r>
            <a:endParaRPr lang="pl-PL" sz="1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F7507C8-9949-295C-641C-F27F4F16DF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17194" y="103263"/>
            <a:ext cx="1326435" cy="13264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09F8F92-19EB-1A6B-8E98-B9453BEB04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89995" y="114669"/>
            <a:ext cx="1326434" cy="13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6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A9F2C19C-A7E8-1D9B-9DF5-04E3D1CB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78A2674E-CB3D-2E6A-B90A-AC54938DEA50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5C97DBEE-D6F2-36C6-BB9A-9B773005E5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9038A847-A5F9-5FDB-7C36-FDD284CF7D3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813693DD-412E-5B92-9818-CE9797F03C9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EBC91342-8D62-662A-FEB6-86634A8A56F2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0272EF0A-CD53-D19D-87EA-1E32693F2156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06E96E1-3BC9-3B20-5674-3867E96BD539}"/>
              </a:ext>
            </a:extLst>
          </p:cNvPr>
          <p:cNvSpPr txBox="1"/>
          <p:nvPr/>
        </p:nvSpPr>
        <p:spPr>
          <a:xfrm>
            <a:off x="1950130" y="4178308"/>
            <a:ext cx="5367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dirty="0"/>
              <a:t>Okręgowa Spółdzielnia Mleczarska w Piątnicy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50977824-BF17-E4A3-6659-9107726E9C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50130" y="1743153"/>
            <a:ext cx="2063166" cy="2072673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4A36335-E013-50E7-DBDD-AF5FB847C4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423981" y="1516219"/>
            <a:ext cx="2478867" cy="248815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75D2DB8-004A-FE39-2263-8BDD6B2840C2}"/>
              </a:ext>
            </a:extLst>
          </p:cNvPr>
          <p:cNvSpPr txBox="1"/>
          <p:nvPr/>
        </p:nvSpPr>
        <p:spPr>
          <a:xfrm>
            <a:off x="966953" y="1005956"/>
            <a:ext cx="7333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b="1" dirty="0"/>
              <a:t>Ambasador Podlaskiej Gospodarki 2024</a:t>
            </a:r>
            <a:endParaRPr lang="pl-PL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11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74423D63-4836-5092-3949-56D4E44CA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C3BABEBF-3717-68A2-588E-D13A11AA5CF6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4CEBAA24-76E8-DC49-7B1F-07FC0377E46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5C1BC3E1-A20C-1AB6-AA36-CD384C614DB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7D6FA64F-3DB3-5327-512D-4BBC0667E4A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CF3B0BA-DDB2-F0C7-63EC-D984C71BEAE2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42E029D7-6504-0AB5-8B3A-6C6CD83D6AFD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AECD2E5D-1C4A-3A3C-789A-3BA06028B730}"/>
              </a:ext>
            </a:extLst>
          </p:cNvPr>
          <p:cNvSpPr txBox="1"/>
          <p:nvPr/>
        </p:nvSpPr>
        <p:spPr>
          <a:xfrm>
            <a:off x="1876730" y="4178308"/>
            <a:ext cx="5390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dirty="0"/>
              <a:t>Dr hab. inż. Marta Kosior-</a:t>
            </a:r>
            <a:r>
              <a:rPr lang="pl-PL" sz="2000" dirty="0" err="1"/>
              <a:t>Kazberuk</a:t>
            </a:r>
            <a:r>
              <a:rPr lang="pl-PL" sz="2000" dirty="0"/>
              <a:t>, prof. PB, Rektor Politechniki Białostockiej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2B8ABC21-D132-E11F-9BA8-FC0837522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388" y="1743153"/>
            <a:ext cx="2090650" cy="2072673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6B2F8036-8566-F3E0-9B3F-52BDA299F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339" y="1516219"/>
            <a:ext cx="2488152" cy="248815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C5656D-8DBE-3EBF-DA4D-4676E79A50D3}"/>
              </a:ext>
            </a:extLst>
          </p:cNvPr>
          <p:cNvSpPr txBox="1"/>
          <p:nvPr/>
        </p:nvSpPr>
        <p:spPr>
          <a:xfrm>
            <a:off x="1457951" y="562112"/>
            <a:ext cx="6113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b="1" dirty="0"/>
              <a:t>Honorowy Ambasador Województwa Podlaskiego 2024</a:t>
            </a:r>
            <a:endParaRPr lang="pl-PL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54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8B3FE0E-5B57-928B-28A1-D11EB2C07B65}"/>
              </a:ext>
            </a:extLst>
          </p:cNvPr>
          <p:cNvSpPr/>
          <p:nvPr/>
        </p:nvSpPr>
        <p:spPr>
          <a:xfrm>
            <a:off x="6090200" y="0"/>
            <a:ext cx="3053800" cy="454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8" name="Google Shape;208;p23"/>
          <p:cNvSpPr txBox="1">
            <a:spLocks noGrp="1"/>
          </p:cNvSpPr>
          <p:nvPr>
            <p:ph type="ctrTitle"/>
          </p:nvPr>
        </p:nvSpPr>
        <p:spPr>
          <a:xfrm>
            <a:off x="342052" y="1164375"/>
            <a:ext cx="5324700" cy="18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dirty="0">
                <a:solidFill>
                  <a:srgbClr val="222222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Warunki udziału w Konkursie:</a:t>
            </a:r>
            <a:endParaRPr sz="2800" dirty="0">
              <a:solidFill>
                <a:srgbClr val="222222"/>
              </a:solidFill>
              <a:highlight>
                <a:srgbClr val="FFFFFF"/>
              </a:highlight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222222"/>
              </a:solidFill>
              <a:highlight>
                <a:schemeClr val="lt1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" sz="1200" b="1" dirty="0">
                <a:solidFill>
                  <a:srgbClr val="222222"/>
                </a:solidFill>
                <a:highlight>
                  <a:schemeClr val="lt1"/>
                </a:highlight>
                <a:latin typeface="Overpass"/>
                <a:ea typeface="Overpass"/>
                <a:cs typeface="Overpass"/>
                <a:sym typeface="Overpass"/>
              </a:rPr>
              <a:t>L</a:t>
            </a:r>
            <a:r>
              <a:rPr lang="pl" sz="1200" b="1" dirty="0">
                <a:solidFill>
                  <a:srgbClr val="222222"/>
                </a:solidFill>
                <a:latin typeface="Overpass"/>
                <a:ea typeface="Overpass"/>
                <a:cs typeface="Overpass"/>
                <a:sym typeface="Overpass"/>
              </a:rPr>
              <a:t>okalizacja produkcji, działalności, wydarzenia na terenie województwa podlaskiego.</a:t>
            </a:r>
            <a:br>
              <a:rPr lang="pl" sz="1300" b="1" dirty="0">
                <a:solidFill>
                  <a:srgbClr val="222222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 sz="900" b="1" dirty="0">
              <a:solidFill>
                <a:srgbClr val="22222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-PL" sz="1200" b="1" dirty="0">
                <a:solidFill>
                  <a:srgbClr val="222222"/>
                </a:solidFill>
                <a:latin typeface="Overpass"/>
                <a:ea typeface="Overpass"/>
                <a:cs typeface="Overpass"/>
                <a:sym typeface="Overpass"/>
              </a:rPr>
              <a:t>Kandydatami do Nagrody mogą być w podmioty działające w sferach przemysłu i produkcji, kultury i sztuki, ochrony przyrody i rolnictwa, sportu i turystyki, kuchni i kulinariów oraz innych, istotnych z punktu widzenia promocji walorów województwa podlaskiego.</a:t>
            </a:r>
            <a:br>
              <a:rPr lang="pl-PL" sz="1300" b="1" dirty="0">
                <a:solidFill>
                  <a:srgbClr val="222222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 sz="800" b="1" dirty="0">
              <a:solidFill>
                <a:srgbClr val="22222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-PL" sz="1200" b="1" dirty="0">
                <a:solidFill>
                  <a:srgbClr val="222222"/>
                </a:solidFill>
                <a:latin typeface="Overpass"/>
                <a:ea typeface="Overpass"/>
                <a:cs typeface="Overpass"/>
                <a:sym typeface="Overpass"/>
              </a:rPr>
              <a:t>Producent, który uzyskał Nagrodę, a w swojej ofercie posiada inne Produkty, może uczestniczyć w kolejnych edycjach Nagrody, </a:t>
            </a:r>
            <a:br>
              <a:rPr lang="pl-PL" sz="1200" b="1" dirty="0">
                <a:solidFill>
                  <a:srgbClr val="222222"/>
                </a:solidFill>
                <a:latin typeface="Overpass"/>
                <a:ea typeface="Overpass"/>
                <a:cs typeface="Overpass"/>
                <a:sym typeface="Overpass"/>
              </a:rPr>
            </a:br>
            <a:r>
              <a:rPr lang="pl-PL" sz="1200" b="1" dirty="0">
                <a:solidFill>
                  <a:srgbClr val="222222"/>
                </a:solidFill>
                <a:latin typeface="Overpass"/>
                <a:ea typeface="Overpass"/>
                <a:cs typeface="Overpass"/>
                <a:sym typeface="Overpass"/>
              </a:rPr>
              <a:t>z zastrzeżeniem, że jego zgłoszenie dotyczy Produktu, który nie był laureatem w poprzednich edycjach.</a:t>
            </a:r>
            <a:endParaRPr sz="1200" b="1" dirty="0">
              <a:solidFill>
                <a:srgbClr val="222222"/>
              </a:solidFill>
              <a:highlight>
                <a:schemeClr val="lt1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09" name="Google Shape;209;p23"/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210" name="Google Shape;210;p23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3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700" y="402125"/>
            <a:ext cx="3016699" cy="441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BA7B40D6-C7FD-6E72-3A98-81FBEB33E942}"/>
              </a:ext>
            </a:extLst>
          </p:cNvPr>
          <p:cNvSpPr/>
          <p:nvPr/>
        </p:nvSpPr>
        <p:spPr>
          <a:xfrm>
            <a:off x="412975" y="4838"/>
            <a:ext cx="834900" cy="9057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162A0A86-BB0B-A3A7-8296-696AF6E21B12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492618" y="119600"/>
            <a:ext cx="675612" cy="67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E482C8A-1B5A-7540-D22E-10264CA8B385}"/>
              </a:ext>
            </a:extLst>
          </p:cNvPr>
          <p:cNvSpPr/>
          <p:nvPr/>
        </p:nvSpPr>
        <p:spPr>
          <a:xfrm>
            <a:off x="6090200" y="0"/>
            <a:ext cx="3053800" cy="45246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0" name="Google Shape;220;p24"/>
          <p:cNvSpPr txBox="1">
            <a:spLocks noGrp="1"/>
          </p:cNvSpPr>
          <p:nvPr>
            <p:ph type="ctrTitle"/>
          </p:nvPr>
        </p:nvSpPr>
        <p:spPr>
          <a:xfrm>
            <a:off x="309444" y="280209"/>
            <a:ext cx="4413300" cy="14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222222"/>
                </a:solidFill>
                <a:highlight>
                  <a:srgbClr val="FFFFFF"/>
                </a:highlight>
                <a:latin typeface="Overpass SemiBold"/>
                <a:ea typeface="Overpass SemiBold"/>
                <a:cs typeface="Overpass SemiBold"/>
                <a:sym typeface="Overpass SemiBold"/>
              </a:rPr>
              <a:t>Na Laureatów czeka:</a:t>
            </a:r>
            <a:endParaRPr sz="2800" i="1">
              <a:solidFill>
                <a:srgbClr val="FF0000"/>
              </a:solidFill>
              <a:highlight>
                <a:srgbClr val="FFFFFF"/>
              </a:highlight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" sz="1300" b="1">
                <a:solidFill>
                  <a:srgbClr val="222222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Nagroda pieniężna</a:t>
            </a: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" sz="1300" b="1">
                <a:solidFill>
                  <a:srgbClr val="222222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Rozpoznawalność marki wśród konsumentów</a:t>
            </a: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" sz="1300" b="1">
                <a:solidFill>
                  <a:srgbClr val="222222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Promocja w regionie, kraju i za granicą</a:t>
            </a: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" sz="1300" b="1">
                <a:solidFill>
                  <a:srgbClr val="222222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Ekspozycja medialna </a:t>
            </a: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" sz="1300" b="1">
                <a:solidFill>
                  <a:srgbClr val="222222"/>
                </a:solidFill>
                <a:highlight>
                  <a:schemeClr val="lt1"/>
                </a:highlight>
                <a:latin typeface="Overpass"/>
                <a:ea typeface="Overpass"/>
                <a:cs typeface="Overpass"/>
                <a:sym typeface="Overpass"/>
              </a:rPr>
              <a:t>Obecność wśród najlepszych rozwiązań, trendów, produktów i wydarzeń z regionu</a:t>
            </a: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" sz="1300" b="1">
                <a:solidFill>
                  <a:srgbClr val="222222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Prawo do posługiwania się oficjalnym znakiem</a:t>
            </a: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rgbClr val="222222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Podlaskiej Marki</a:t>
            </a: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24"/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223" name="Google Shape;223;p24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4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5" name="Google Shape;225;p24"/>
          <p:cNvPicPr preferRelativeResize="0"/>
          <p:nvPr/>
        </p:nvPicPr>
        <p:blipFill>
          <a:blip r:embed="rId4"/>
          <a:srcRect/>
          <a:stretch/>
        </p:blipFill>
        <p:spPr>
          <a:xfrm>
            <a:off x="5419308" y="693925"/>
            <a:ext cx="2576359" cy="35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357F9497-641E-ECC4-02B0-580EA6019CFB}"/>
              </a:ext>
            </a:extLst>
          </p:cNvPr>
          <p:cNvSpPr/>
          <p:nvPr/>
        </p:nvSpPr>
        <p:spPr>
          <a:xfrm>
            <a:off x="412975" y="4838"/>
            <a:ext cx="834900" cy="9057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02D18600-6188-71FF-A79C-861363E42E2E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492618" y="119600"/>
            <a:ext cx="675612" cy="67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rostokąt 137">
            <a:extLst>
              <a:ext uri="{FF2B5EF4-FFF2-40B4-BE49-F238E27FC236}">
                <a16:creationId xmlns:a16="http://schemas.microsoft.com/office/drawing/2014/main" id="{7E14F8D7-4C8B-08D9-F112-0108EC32C7A4}"/>
              </a:ext>
            </a:extLst>
          </p:cNvPr>
          <p:cNvSpPr/>
          <p:nvPr/>
        </p:nvSpPr>
        <p:spPr>
          <a:xfrm>
            <a:off x="-1" y="2714497"/>
            <a:ext cx="9144000" cy="22553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3" name="Google Shape;183;p22"/>
          <p:cNvSpPr txBox="1">
            <a:spLocks noGrp="1"/>
          </p:cNvSpPr>
          <p:nvPr>
            <p:ph type="ctrTitle"/>
          </p:nvPr>
        </p:nvSpPr>
        <p:spPr>
          <a:xfrm>
            <a:off x="1402580" y="173651"/>
            <a:ext cx="3971100" cy="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rgbClr val="222222"/>
                </a:solidFill>
                <a:highlight>
                  <a:srgbClr val="FFFFFF"/>
                </a:highlight>
                <a:latin typeface="Overpass SemiBold"/>
                <a:ea typeface="Overpass SemiBold"/>
                <a:cs typeface="Overpass SemiBold"/>
                <a:sym typeface="Overpass SemiBold"/>
              </a:rPr>
              <a:t>Harmonogram</a:t>
            </a:r>
            <a:r>
              <a:rPr lang="pl" sz="3000" dirty="0">
                <a:solidFill>
                  <a:srgbClr val="222222"/>
                </a:solidFill>
                <a:highlight>
                  <a:srgbClr val="FFFFFF"/>
                </a:highlight>
                <a:latin typeface="Overpass SemiBold"/>
                <a:ea typeface="Overpass SemiBold"/>
                <a:cs typeface="Overpass SemiBold"/>
                <a:sym typeface="Overpass SemiBold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1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1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1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</p:txBody>
      </p:sp>
      <p:grpSp>
        <p:nvGrpSpPr>
          <p:cNvPr id="184" name="Google Shape;184;p22"/>
          <p:cNvGrpSpPr/>
          <p:nvPr/>
        </p:nvGrpSpPr>
        <p:grpSpPr>
          <a:xfrm>
            <a:off x="-1" y="4940899"/>
            <a:ext cx="11318225" cy="202601"/>
            <a:chOff x="0" y="4940900"/>
            <a:chExt cx="11318225" cy="202601"/>
          </a:xfrm>
        </p:grpSpPr>
        <p:pic>
          <p:nvPicPr>
            <p:cNvPr id="185" name="Google Shape;185;p22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2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C693E1A-68B1-48A4-57B9-4FF64BEB9263}"/>
              </a:ext>
            </a:extLst>
          </p:cNvPr>
          <p:cNvSpPr/>
          <p:nvPr/>
        </p:nvSpPr>
        <p:spPr>
          <a:xfrm>
            <a:off x="412975" y="4838"/>
            <a:ext cx="834900" cy="9057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9A44F14F-8F53-F219-5B07-DAA8EE8D0A8E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618" y="119600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pole tekstowe 146">
            <a:extLst>
              <a:ext uri="{FF2B5EF4-FFF2-40B4-BE49-F238E27FC236}">
                <a16:creationId xmlns:a16="http://schemas.microsoft.com/office/drawing/2014/main" id="{51366C7B-FA8B-0065-B765-0E431A277406}"/>
              </a:ext>
            </a:extLst>
          </p:cNvPr>
          <p:cNvSpPr txBox="1"/>
          <p:nvPr/>
        </p:nvSpPr>
        <p:spPr>
          <a:xfrm>
            <a:off x="480764" y="1465528"/>
            <a:ext cx="83490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verpass" panose="020B0604020202020204" charset="-18"/>
                <a:sym typeface="Chivo"/>
              </a:rPr>
              <a:t>I etap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pole tekstowe 147">
            <a:extLst>
              <a:ext uri="{FF2B5EF4-FFF2-40B4-BE49-F238E27FC236}">
                <a16:creationId xmlns:a16="http://schemas.microsoft.com/office/drawing/2014/main" id="{29746EC2-37C8-D5BE-9394-7758A935D09F}"/>
              </a:ext>
            </a:extLst>
          </p:cNvPr>
          <p:cNvSpPr txBox="1"/>
          <p:nvPr/>
        </p:nvSpPr>
        <p:spPr>
          <a:xfrm>
            <a:off x="167924" y="2750806"/>
            <a:ext cx="1678267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+mn-lt"/>
              </a:rPr>
              <a:t>12.01 – 25.01.2026 r.</a:t>
            </a:r>
          </a:p>
          <a:p>
            <a:r>
              <a:rPr lang="pl-PL" sz="1050" dirty="0">
                <a:solidFill>
                  <a:schemeClr val="bg1"/>
                </a:solidFill>
                <a:latin typeface="+mn-lt"/>
              </a:rPr>
              <a:t>Nabór zgłoszeń w 10 kategoriach konkursowych</a:t>
            </a:r>
          </a:p>
        </p:txBody>
      </p:sp>
      <p:sp>
        <p:nvSpPr>
          <p:cNvPr id="149" name="Owal 148">
            <a:extLst>
              <a:ext uri="{FF2B5EF4-FFF2-40B4-BE49-F238E27FC236}">
                <a16:creationId xmlns:a16="http://schemas.microsoft.com/office/drawing/2014/main" id="{3CEB5F18-26B2-22E7-E8F4-DE00C79FFCC4}"/>
              </a:ext>
            </a:extLst>
          </p:cNvPr>
          <p:cNvSpPr/>
          <p:nvPr/>
        </p:nvSpPr>
        <p:spPr>
          <a:xfrm rot="161747">
            <a:off x="769755" y="1934049"/>
            <a:ext cx="135583" cy="1355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150" name="pole tekstowe 149">
            <a:extLst>
              <a:ext uri="{FF2B5EF4-FFF2-40B4-BE49-F238E27FC236}">
                <a16:creationId xmlns:a16="http://schemas.microsoft.com/office/drawing/2014/main" id="{7147424C-B58E-C3B2-56FC-0F78D724F6C4}"/>
              </a:ext>
            </a:extLst>
          </p:cNvPr>
          <p:cNvSpPr txBox="1"/>
          <p:nvPr/>
        </p:nvSpPr>
        <p:spPr>
          <a:xfrm>
            <a:off x="1356004" y="1465528"/>
            <a:ext cx="88708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verpass" panose="020B0604020202020204" charset="-18"/>
                <a:sym typeface="Chivo"/>
              </a:rPr>
              <a:t>II etap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" name="pole tekstowe 152">
            <a:extLst>
              <a:ext uri="{FF2B5EF4-FFF2-40B4-BE49-F238E27FC236}">
                <a16:creationId xmlns:a16="http://schemas.microsoft.com/office/drawing/2014/main" id="{43BED512-5D94-9E10-6613-F67D64BB8EFC}"/>
              </a:ext>
            </a:extLst>
          </p:cNvPr>
          <p:cNvSpPr txBox="1"/>
          <p:nvPr/>
        </p:nvSpPr>
        <p:spPr>
          <a:xfrm>
            <a:off x="2346360" y="1459612"/>
            <a:ext cx="93850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verpass" panose="020B0604020202020204" charset="-18"/>
                <a:sym typeface="Chivo"/>
              </a:rPr>
              <a:t>III etap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4" name="pole tekstowe 153">
            <a:extLst>
              <a:ext uri="{FF2B5EF4-FFF2-40B4-BE49-F238E27FC236}">
                <a16:creationId xmlns:a16="http://schemas.microsoft.com/office/drawing/2014/main" id="{539872C5-6AA9-32B2-D562-E56A389E755E}"/>
              </a:ext>
            </a:extLst>
          </p:cNvPr>
          <p:cNvSpPr txBox="1"/>
          <p:nvPr/>
        </p:nvSpPr>
        <p:spPr>
          <a:xfrm>
            <a:off x="3388130" y="1471736"/>
            <a:ext cx="93227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verpass" panose="020B0604020202020204" charset="-18"/>
                <a:sym typeface="Chivo"/>
              </a:rPr>
              <a:t>IV etap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5" name="pole tekstowe 154">
            <a:extLst>
              <a:ext uri="{FF2B5EF4-FFF2-40B4-BE49-F238E27FC236}">
                <a16:creationId xmlns:a16="http://schemas.microsoft.com/office/drawing/2014/main" id="{4C6A5C09-ED89-DF22-BA5D-B508D5659472}"/>
              </a:ext>
            </a:extLst>
          </p:cNvPr>
          <p:cNvSpPr txBox="1"/>
          <p:nvPr/>
        </p:nvSpPr>
        <p:spPr>
          <a:xfrm>
            <a:off x="4724501" y="1459612"/>
            <a:ext cx="8633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verpass" panose="020B0604020202020204" charset="-18"/>
                <a:sym typeface="Chivo"/>
              </a:rPr>
              <a:t>V etap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0" name="pole tekstowe 159">
            <a:extLst>
              <a:ext uri="{FF2B5EF4-FFF2-40B4-BE49-F238E27FC236}">
                <a16:creationId xmlns:a16="http://schemas.microsoft.com/office/drawing/2014/main" id="{2D0A77EA-94EE-5D60-58E9-25F382FB4C4A}"/>
              </a:ext>
            </a:extLst>
          </p:cNvPr>
          <p:cNvSpPr txBox="1"/>
          <p:nvPr/>
        </p:nvSpPr>
        <p:spPr>
          <a:xfrm>
            <a:off x="1016675" y="4152859"/>
            <a:ext cx="168070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+mn-lt"/>
                <a:sym typeface="Chivo"/>
              </a:rPr>
              <a:t>02.02 – 15.02.2026 r.</a:t>
            </a:r>
            <a:r>
              <a:rPr lang="pl-PL" sz="1200" dirty="0">
                <a:solidFill>
                  <a:schemeClr val="bg1"/>
                </a:solidFill>
                <a:latin typeface="+mn-lt"/>
                <a:sym typeface="Chivo"/>
              </a:rPr>
              <a:t> </a:t>
            </a:r>
            <a:r>
              <a:rPr lang="pl-PL" sz="1050" dirty="0">
                <a:solidFill>
                  <a:schemeClr val="bg1"/>
                </a:solidFill>
                <a:latin typeface="+mn-lt"/>
                <a:sym typeface="Chivo"/>
              </a:rPr>
              <a:t>potwierdzanie zgłoszeń</a:t>
            </a:r>
            <a:endParaRPr lang="pl-PL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1" name="pole tekstowe 160">
            <a:extLst>
              <a:ext uri="{FF2B5EF4-FFF2-40B4-BE49-F238E27FC236}">
                <a16:creationId xmlns:a16="http://schemas.microsoft.com/office/drawing/2014/main" id="{BAC348A6-0C31-7B5F-EC64-5FDD5565192E}"/>
              </a:ext>
            </a:extLst>
          </p:cNvPr>
          <p:cNvSpPr txBox="1"/>
          <p:nvPr/>
        </p:nvSpPr>
        <p:spPr>
          <a:xfrm>
            <a:off x="2826543" y="4152859"/>
            <a:ext cx="2168659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+mn-lt"/>
                <a:sym typeface="Chivo"/>
              </a:rPr>
              <a:t>02.03 – 04.03.2026 r.</a:t>
            </a:r>
          </a:p>
          <a:p>
            <a:pPr algn="ctr"/>
            <a:r>
              <a:rPr lang="pl-PL" sz="1050" dirty="0">
                <a:solidFill>
                  <a:schemeClr val="bg1"/>
                </a:solidFill>
                <a:latin typeface="+mn-lt"/>
                <a:sym typeface="Chivo"/>
              </a:rPr>
              <a:t>I posiedzenie Kapituły Podlaskiej Marki i wybór 30 nominowanych  </a:t>
            </a:r>
          </a:p>
          <a:p>
            <a:pPr algn="ctr"/>
            <a:r>
              <a:rPr lang="pl-PL" sz="1050" dirty="0">
                <a:solidFill>
                  <a:schemeClr val="bg1"/>
                </a:solidFill>
                <a:latin typeface="+mn-lt"/>
                <a:sym typeface="Chivo"/>
              </a:rPr>
              <a:t>(po 3 w każdej kategorii) </a:t>
            </a:r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BF8BD1AE-EC04-1419-E97D-481535245A57}"/>
              </a:ext>
            </a:extLst>
          </p:cNvPr>
          <p:cNvSpPr txBox="1"/>
          <p:nvPr/>
        </p:nvSpPr>
        <p:spPr>
          <a:xfrm>
            <a:off x="4273008" y="2736232"/>
            <a:ext cx="1672801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+mn-lt"/>
                <a:sym typeface="Chivo"/>
              </a:rPr>
              <a:t>06.03 – 13.03.2026 r. </a:t>
            </a:r>
            <a:r>
              <a:rPr lang="pl-PL" sz="1050" dirty="0">
                <a:solidFill>
                  <a:schemeClr val="bg1"/>
                </a:solidFill>
                <a:latin typeface="+mn-lt"/>
                <a:sym typeface="Chivo"/>
              </a:rPr>
              <a:t>głosowanie SMS na Podlaską Markę Konsumentów</a:t>
            </a:r>
          </a:p>
        </p:txBody>
      </p:sp>
      <p:sp>
        <p:nvSpPr>
          <p:cNvPr id="164" name="pole tekstowe 163">
            <a:extLst>
              <a:ext uri="{FF2B5EF4-FFF2-40B4-BE49-F238E27FC236}">
                <a16:creationId xmlns:a16="http://schemas.microsoft.com/office/drawing/2014/main" id="{A04C92AF-CA75-6B0D-A3C7-95A95523E693}"/>
              </a:ext>
            </a:extLst>
          </p:cNvPr>
          <p:cNvSpPr txBox="1"/>
          <p:nvPr/>
        </p:nvSpPr>
        <p:spPr>
          <a:xfrm>
            <a:off x="7016132" y="2749397"/>
            <a:ext cx="16596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+mn-lt"/>
                <a:sym typeface="Chivo"/>
              </a:rPr>
              <a:t>17.04.2026 r.</a:t>
            </a:r>
          </a:p>
          <a:p>
            <a:pPr algn="ctr"/>
            <a:r>
              <a:rPr lang="pl-PL" sz="1050" dirty="0">
                <a:solidFill>
                  <a:schemeClr val="bg1"/>
                </a:solidFill>
                <a:latin typeface="+mn-lt"/>
                <a:sym typeface="Chivo"/>
              </a:rPr>
              <a:t>Gala Finałowa Konkursu Podlaska Marka 2025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1555799-C21A-9EC9-B3D8-3EE7B7879E9D}"/>
              </a:ext>
            </a:extLst>
          </p:cNvPr>
          <p:cNvSpPr txBox="1"/>
          <p:nvPr/>
        </p:nvSpPr>
        <p:spPr>
          <a:xfrm>
            <a:off x="5949204" y="1463883"/>
            <a:ext cx="93227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verpass" panose="020B0604020202020204" charset="-18"/>
                <a:sym typeface="Chivo"/>
              </a:rPr>
              <a:t>VI etap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A1DD3E-5EE9-D610-8A76-636E640CB303}"/>
              </a:ext>
            </a:extLst>
          </p:cNvPr>
          <p:cNvSpPr txBox="1"/>
          <p:nvPr/>
        </p:nvSpPr>
        <p:spPr>
          <a:xfrm>
            <a:off x="7350480" y="1459612"/>
            <a:ext cx="102853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verpass" panose="020B0604020202020204" charset="-18"/>
                <a:sym typeface="Chivo"/>
              </a:rPr>
              <a:t>VII etap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AB5C8F71-C364-DC7D-67EA-D078DA21F818}"/>
              </a:ext>
            </a:extLst>
          </p:cNvPr>
          <p:cNvSpPr/>
          <p:nvPr/>
        </p:nvSpPr>
        <p:spPr>
          <a:xfrm>
            <a:off x="1731757" y="1934052"/>
            <a:ext cx="135583" cy="1355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E045EBAF-95C6-B695-7446-45849ACBFF38}"/>
              </a:ext>
            </a:extLst>
          </p:cNvPr>
          <p:cNvSpPr/>
          <p:nvPr/>
        </p:nvSpPr>
        <p:spPr>
          <a:xfrm>
            <a:off x="2710552" y="1941013"/>
            <a:ext cx="135583" cy="1355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09B1E17-C95D-4987-7302-1138CB493342}"/>
              </a:ext>
            </a:extLst>
          </p:cNvPr>
          <p:cNvSpPr/>
          <p:nvPr/>
        </p:nvSpPr>
        <p:spPr>
          <a:xfrm>
            <a:off x="3775290" y="1941014"/>
            <a:ext cx="135583" cy="1355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B5C9C1DF-A5D8-214F-89F5-3351507B2030}"/>
              </a:ext>
            </a:extLst>
          </p:cNvPr>
          <p:cNvSpPr/>
          <p:nvPr/>
        </p:nvSpPr>
        <p:spPr>
          <a:xfrm>
            <a:off x="5056576" y="1934050"/>
            <a:ext cx="135583" cy="1355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F2FAB867-2CCC-DE16-4E32-2F16B4321FC8}"/>
              </a:ext>
            </a:extLst>
          </p:cNvPr>
          <p:cNvSpPr/>
          <p:nvPr/>
        </p:nvSpPr>
        <p:spPr>
          <a:xfrm>
            <a:off x="6337862" y="1929597"/>
            <a:ext cx="135583" cy="1355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5B0B2EB8-B46F-BBD1-1BF6-B1FCB82FDEA4}"/>
              </a:ext>
            </a:extLst>
          </p:cNvPr>
          <p:cNvSpPr/>
          <p:nvPr/>
        </p:nvSpPr>
        <p:spPr>
          <a:xfrm>
            <a:off x="7782304" y="1935953"/>
            <a:ext cx="135583" cy="1355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FFF00"/>
              </a:highlight>
            </a:endParaRP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56206D0-2C6E-7713-DFA2-AEDA63FDA321}"/>
              </a:ext>
            </a:extLst>
          </p:cNvPr>
          <p:cNvCxnSpPr>
            <a:cxnSpLocks/>
          </p:cNvCxnSpPr>
          <p:nvPr/>
        </p:nvCxnSpPr>
        <p:spPr>
          <a:xfrm>
            <a:off x="1797219" y="2001840"/>
            <a:ext cx="0" cy="720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B91FFCB4-00AB-9564-7851-6872833E87AF}"/>
              </a:ext>
            </a:extLst>
          </p:cNvPr>
          <p:cNvCxnSpPr>
            <a:cxnSpLocks/>
          </p:cNvCxnSpPr>
          <p:nvPr/>
        </p:nvCxnSpPr>
        <p:spPr>
          <a:xfrm>
            <a:off x="2778343" y="1997388"/>
            <a:ext cx="0" cy="7095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6CCFB084-D960-E640-C7F3-5E239BE2642B}"/>
              </a:ext>
            </a:extLst>
          </p:cNvPr>
          <p:cNvCxnSpPr>
            <a:cxnSpLocks/>
          </p:cNvCxnSpPr>
          <p:nvPr/>
        </p:nvCxnSpPr>
        <p:spPr>
          <a:xfrm>
            <a:off x="837546" y="2069633"/>
            <a:ext cx="0" cy="720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FBB2B950-977D-18EB-1DAF-A01030BD47A7}"/>
              </a:ext>
            </a:extLst>
          </p:cNvPr>
          <p:cNvCxnSpPr>
            <a:cxnSpLocks/>
          </p:cNvCxnSpPr>
          <p:nvPr/>
        </p:nvCxnSpPr>
        <p:spPr>
          <a:xfrm>
            <a:off x="1797219" y="2711386"/>
            <a:ext cx="0" cy="1366896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453B42AB-078B-7704-0F78-E28CFBFB9058}"/>
              </a:ext>
            </a:extLst>
          </p:cNvPr>
          <p:cNvSpPr txBox="1"/>
          <p:nvPr/>
        </p:nvSpPr>
        <p:spPr>
          <a:xfrm>
            <a:off x="2159530" y="2733990"/>
            <a:ext cx="1292665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+mn-lt"/>
                <a:sym typeface="Chivo"/>
              </a:rPr>
              <a:t>23.02.2026 r.</a:t>
            </a:r>
          </a:p>
          <a:p>
            <a:pPr algn="ctr"/>
            <a:r>
              <a:rPr lang="pl-PL" sz="1050" dirty="0">
                <a:solidFill>
                  <a:schemeClr val="bg1"/>
                </a:solidFill>
                <a:latin typeface="+mn-lt"/>
                <a:sym typeface="Chivo"/>
              </a:rPr>
              <a:t>publikacja listy zgłoszonych kandydatów</a:t>
            </a:r>
            <a:endParaRPr lang="pl-PL" sz="105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9488BC9A-C5CE-83A0-6D9F-76626C136874}"/>
              </a:ext>
            </a:extLst>
          </p:cNvPr>
          <p:cNvCxnSpPr>
            <a:cxnSpLocks/>
          </p:cNvCxnSpPr>
          <p:nvPr/>
        </p:nvCxnSpPr>
        <p:spPr>
          <a:xfrm>
            <a:off x="3843081" y="2047872"/>
            <a:ext cx="0" cy="7095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B0C02C9A-5F04-D94A-AAB3-5A34E14D79B7}"/>
              </a:ext>
            </a:extLst>
          </p:cNvPr>
          <p:cNvCxnSpPr>
            <a:cxnSpLocks/>
          </p:cNvCxnSpPr>
          <p:nvPr/>
        </p:nvCxnSpPr>
        <p:spPr>
          <a:xfrm>
            <a:off x="3840644" y="2674449"/>
            <a:ext cx="2437" cy="140383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23B45739-246E-8B6B-5801-7C9B03924090}"/>
              </a:ext>
            </a:extLst>
          </p:cNvPr>
          <p:cNvCxnSpPr>
            <a:cxnSpLocks/>
          </p:cNvCxnSpPr>
          <p:nvPr/>
        </p:nvCxnSpPr>
        <p:spPr>
          <a:xfrm>
            <a:off x="5124367" y="2080087"/>
            <a:ext cx="0" cy="7095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2F08DC5E-1F9B-D83C-3A7C-7E3FB8B80081}"/>
              </a:ext>
            </a:extLst>
          </p:cNvPr>
          <p:cNvCxnSpPr>
            <a:cxnSpLocks/>
          </p:cNvCxnSpPr>
          <p:nvPr/>
        </p:nvCxnSpPr>
        <p:spPr>
          <a:xfrm>
            <a:off x="6390696" y="2065180"/>
            <a:ext cx="0" cy="7095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FA15871C-0F76-CFDB-53CC-746CA0E4EDEA}"/>
              </a:ext>
            </a:extLst>
          </p:cNvPr>
          <p:cNvCxnSpPr>
            <a:cxnSpLocks/>
          </p:cNvCxnSpPr>
          <p:nvPr/>
        </p:nvCxnSpPr>
        <p:spPr>
          <a:xfrm>
            <a:off x="6404434" y="2708752"/>
            <a:ext cx="2437" cy="140383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E6ED83-9144-2E75-FC7B-EA8290D318C6}"/>
              </a:ext>
            </a:extLst>
          </p:cNvPr>
          <p:cNvSpPr txBox="1"/>
          <p:nvPr/>
        </p:nvSpPr>
        <p:spPr>
          <a:xfrm>
            <a:off x="5306366" y="4152859"/>
            <a:ext cx="23210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+mn-lt"/>
                <a:sym typeface="Chivo"/>
              </a:rPr>
              <a:t>16.03 – 17.03.2026 r.</a:t>
            </a:r>
          </a:p>
          <a:p>
            <a:pPr algn="ctr"/>
            <a:r>
              <a:rPr lang="pl-PL" sz="1050" dirty="0">
                <a:solidFill>
                  <a:schemeClr val="bg1"/>
                </a:solidFill>
                <a:latin typeface="+mn-lt"/>
                <a:sym typeface="Chivo"/>
              </a:rPr>
              <a:t>II posiedzenie Kapituły Podlaskiej Marki i wybór Laureatów</a:t>
            </a:r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93B74A88-523E-CDC3-1547-671D127E32B2}"/>
              </a:ext>
            </a:extLst>
          </p:cNvPr>
          <p:cNvCxnSpPr>
            <a:cxnSpLocks/>
          </p:cNvCxnSpPr>
          <p:nvPr/>
        </p:nvCxnSpPr>
        <p:spPr>
          <a:xfrm>
            <a:off x="7850095" y="2080087"/>
            <a:ext cx="0" cy="7095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0" y="0"/>
            <a:ext cx="9144000" cy="516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ctrTitle"/>
          </p:nvPr>
        </p:nvSpPr>
        <p:spPr>
          <a:xfrm>
            <a:off x="235500" y="1506575"/>
            <a:ext cx="8520600" cy="1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dirty="0">
                <a:solidFill>
                  <a:srgbClr val="F3F3F3"/>
                </a:solidFill>
                <a:latin typeface="Chivo"/>
                <a:ea typeface="Chivo"/>
                <a:cs typeface="Chivo"/>
                <a:sym typeface="Chivo"/>
              </a:rPr>
              <a:t>Jak wziąć udział w Konkursie?</a:t>
            </a:r>
            <a:endParaRPr sz="3000" dirty="0">
              <a:solidFill>
                <a:srgbClr val="F3F3F3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dirty="0">
                <a:solidFill>
                  <a:srgbClr val="F3F3F3"/>
                </a:solidFill>
                <a:latin typeface="Chivo"/>
                <a:ea typeface="Chivo"/>
                <a:cs typeface="Chivo"/>
                <a:sym typeface="Chivo"/>
              </a:rPr>
              <a:t>To proste!</a:t>
            </a:r>
            <a:endParaRPr sz="3000" dirty="0">
              <a:solidFill>
                <a:srgbClr val="F3F3F3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646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Wystarczy wypełnić formularz zgłoszeniowy na stronie </a:t>
            </a:r>
            <a:r>
              <a:rPr lang="pl" sz="1300" dirty="0">
                <a:solidFill>
                  <a:srgbClr val="FFFFFF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www.podlaskamarka.pl</a:t>
            </a:r>
            <a:endParaRPr sz="1300" dirty="0">
              <a:solidFill>
                <a:srgbClr val="FFFFFF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u="sng" dirty="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Udział w Konkursie </a:t>
            </a:r>
            <a:r>
              <a:rPr lang="pl" sz="1300" b="1" u="sng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nie wiąże się z żadnymi opłatami.</a:t>
            </a:r>
            <a:endParaRPr sz="1300" b="1" u="sng" dirty="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646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3" name="Google Shape;173;p21"/>
          <p:cNvGrpSpPr/>
          <p:nvPr/>
        </p:nvGrpSpPr>
        <p:grpSpPr>
          <a:xfrm>
            <a:off x="0" y="4965499"/>
            <a:ext cx="11318225" cy="202601"/>
            <a:chOff x="0" y="4940900"/>
            <a:chExt cx="11318225" cy="202601"/>
          </a:xfrm>
        </p:grpSpPr>
        <p:pic>
          <p:nvPicPr>
            <p:cNvPr id="174" name="Google Shape;174;p21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1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D5AA833D-EB1B-E711-59C8-C1450D3DBBC9}"/>
              </a:ext>
            </a:extLst>
          </p:cNvPr>
          <p:cNvSpPr/>
          <p:nvPr/>
        </p:nvSpPr>
        <p:spPr>
          <a:xfrm>
            <a:off x="412975" y="4838"/>
            <a:ext cx="834900" cy="9057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73;p14">
            <a:extLst>
              <a:ext uri="{FF2B5EF4-FFF2-40B4-BE49-F238E27FC236}">
                <a16:creationId xmlns:a16="http://schemas.microsoft.com/office/drawing/2014/main" id="{2B0896AC-7600-4FD0-4369-E084011CBC65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492618" y="119600"/>
            <a:ext cx="675612" cy="67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/>
          <p:nvPr/>
        </p:nvSpPr>
        <p:spPr>
          <a:xfrm>
            <a:off x="0" y="0"/>
            <a:ext cx="9144000" cy="516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ctrTitle"/>
          </p:nvPr>
        </p:nvSpPr>
        <p:spPr>
          <a:xfrm>
            <a:off x="276325" y="1926275"/>
            <a:ext cx="8520600" cy="1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solidFill>
                  <a:srgbClr val="F3F3F3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Zapraszamy do udziału!</a:t>
            </a:r>
            <a:endParaRPr sz="5300"/>
          </a:p>
        </p:txBody>
      </p:sp>
      <p:grpSp>
        <p:nvGrpSpPr>
          <p:cNvPr id="234" name="Google Shape;234;p25"/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235" name="Google Shape;235;p25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5"/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25"/>
          <p:cNvSpPr txBox="1">
            <a:spLocks noGrp="1"/>
          </p:cNvSpPr>
          <p:nvPr>
            <p:ph type="ctrTitle"/>
          </p:nvPr>
        </p:nvSpPr>
        <p:spPr>
          <a:xfrm>
            <a:off x="224400" y="2955750"/>
            <a:ext cx="86952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Szczegółowy regulamin Konkursu dostępny na stronie:</a:t>
            </a:r>
            <a:br>
              <a:rPr lang="pl" sz="1300" b="1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 sz="500" b="1" dirty="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u="sng" dirty="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www.podlaskamarka.pl</a:t>
            </a:r>
            <a:endParaRPr sz="1300" b="1" dirty="0">
              <a:solidFill>
                <a:srgbClr val="222222"/>
              </a:solidFill>
              <a:highlight>
                <a:schemeClr val="lt1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AD13D4E0-EFEF-4984-0E0B-DA973D714BDB}"/>
              </a:ext>
            </a:extLst>
          </p:cNvPr>
          <p:cNvSpPr/>
          <p:nvPr/>
        </p:nvSpPr>
        <p:spPr>
          <a:xfrm>
            <a:off x="412975" y="4838"/>
            <a:ext cx="834900" cy="9057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7DBDD9A3-4AD7-663B-8EE7-75AE182D1A45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492618" y="119600"/>
            <a:ext cx="675612" cy="67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7DE8D33A-0C74-CCBF-F0BE-B4B98FEFE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3943471" cy="5143500"/>
          </a:xfrm>
          <a:prstGeom prst="rect">
            <a:avLst/>
          </a:prstGeom>
        </p:spPr>
      </p:pic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128000" y="689450"/>
            <a:ext cx="4808700" cy="3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chemeClr val="tx1"/>
                </a:solidFill>
                <a:highlight>
                  <a:schemeClr val="lt1"/>
                </a:highlight>
                <a:latin typeface="+mn-lt"/>
                <a:ea typeface="Overpass SemiBold"/>
                <a:cs typeface="Overpass SemiBold"/>
                <a:sym typeface="Overpass SemiBold"/>
              </a:rPr>
              <a:t>Przed nami 22. edycja konkursu Podlaska Marka.</a:t>
            </a:r>
            <a:endParaRPr sz="2600" dirty="0">
              <a:solidFill>
                <a:schemeClr val="tx1"/>
              </a:solidFill>
              <a:highlight>
                <a:schemeClr val="lt1"/>
              </a:highlight>
              <a:latin typeface="+mn-lt"/>
              <a:ea typeface="Overpass SemiBold"/>
              <a:cs typeface="Overpass SemiBold"/>
              <a:sym typeface="Overpas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tx1"/>
              </a:solidFill>
              <a:highlight>
                <a:schemeClr val="lt1"/>
              </a:highlight>
              <a:latin typeface="+mn-lt"/>
              <a:ea typeface="Overpass SemiBold"/>
              <a:cs typeface="Overpass SemiBold"/>
              <a:sym typeface="Overpass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Overpass SemiBold"/>
              </a:rPr>
              <a:t>Podlaska Marka to dziś jedna z najlepiej rozpoznawalnych inicjatyw promujących to, co w Podlaskiem najcenniejsze. Otwarta formuła konkursu umożliwia każdemu mieszkańcowi zgłoszenie swojego faworyta – produktu lub inicjatywy, które dzięki swojej jakości przyczyniają się do budowania pozytywnego wizerunku województwa.</a:t>
            </a:r>
            <a:endParaRPr sz="13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0" y="119425"/>
            <a:ext cx="676201" cy="676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4"/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70" name="Google Shape;70;p14"/>
            <p:cNvPicPr preferRelativeResize="0"/>
            <p:nvPr/>
          </p:nvPicPr>
          <p:blipFill rotWithShape="1">
            <a:blip r:embed="rId5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 rotWithShape="1">
            <a:blip r:embed="rId5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4"/>
          <p:cNvSpPr/>
          <p:nvPr/>
        </p:nvSpPr>
        <p:spPr>
          <a:xfrm>
            <a:off x="412975" y="4838"/>
            <a:ext cx="834900" cy="9057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6"/>
          <a:srcRect/>
          <a:stretch/>
        </p:blipFill>
        <p:spPr>
          <a:xfrm>
            <a:off x="492618" y="119600"/>
            <a:ext cx="675612" cy="67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327525" y="1088175"/>
            <a:ext cx="74454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222222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10 kategorii konkursowych:</a:t>
            </a:r>
            <a:endParaRPr sz="2800">
              <a:solidFill>
                <a:srgbClr val="222222"/>
              </a:solidFill>
              <a:highlight>
                <a:srgbClr val="FFFFFF"/>
              </a:highlight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l" sz="2000" b="1">
                <a:solidFill>
                  <a:srgbClr val="222222"/>
                </a:solidFill>
                <a:highlight>
                  <a:schemeClr val="lt1"/>
                </a:highlight>
                <a:latin typeface="Overpass"/>
                <a:ea typeface="Overpass"/>
                <a:cs typeface="Overpass"/>
                <a:sym typeface="Overpass"/>
              </a:rPr>
            </a:br>
            <a:endParaRPr sz="700" b="1">
              <a:solidFill>
                <a:srgbClr val="222222"/>
              </a:solidFill>
              <a:highlight>
                <a:schemeClr val="lt1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22222"/>
              </a:solidFill>
              <a:highlight>
                <a:schemeClr val="lt1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22222"/>
              </a:solidFill>
              <a:highlight>
                <a:schemeClr val="lt1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3323188" y="2030650"/>
            <a:ext cx="20589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dirty="0">
                <a:solidFill>
                  <a:srgbClr val="222222"/>
                </a:solidFill>
                <a:highlight>
                  <a:schemeClr val="lt1"/>
                </a:highlight>
                <a:latin typeface="+mn-lt"/>
                <a:ea typeface="Overpass"/>
                <a:cs typeface="Overpass"/>
                <a:sym typeface="Overpass"/>
              </a:rPr>
              <a:t>Odkrycie</a:t>
            </a:r>
            <a:endParaRPr sz="1300" b="1" dirty="0">
              <a:solidFill>
                <a:srgbClr val="222222"/>
              </a:solidFill>
              <a:highlight>
                <a:schemeClr val="lt1"/>
              </a:highlight>
              <a:latin typeface="+mn-lt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22222"/>
              </a:solidFill>
              <a:highlight>
                <a:schemeClr val="lt1"/>
              </a:highlight>
              <a:latin typeface="+mn-lt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dirty="0">
                <a:solidFill>
                  <a:srgbClr val="222222"/>
                </a:solidFill>
                <a:highlight>
                  <a:schemeClr val="lt1"/>
                </a:highlight>
                <a:latin typeface="+mn-lt"/>
                <a:ea typeface="Overpass"/>
                <a:cs typeface="Overpass"/>
                <a:sym typeface="Overpass"/>
              </a:rPr>
              <a:t>Produkt spożywczy </a:t>
            </a:r>
            <a:endParaRPr sz="13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dirty="0">
                <a:solidFill>
                  <a:srgbClr val="222222"/>
                </a:solidFill>
                <a:latin typeface="+mn-lt"/>
                <a:ea typeface="Overpass"/>
                <a:cs typeface="Overpass"/>
                <a:sym typeface="Overpass"/>
              </a:rPr>
              <a:t>Produkt użytkowy</a:t>
            </a:r>
            <a:endParaRPr sz="13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22222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222222"/>
              </a:solidFill>
              <a:highlight>
                <a:schemeClr val="lt1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l="84803" t="59984" b="15979"/>
          <a:stretch/>
        </p:blipFill>
        <p:spPr>
          <a:xfrm>
            <a:off x="418453" y="2025382"/>
            <a:ext cx="471200" cy="36363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6340825" y="2075500"/>
            <a:ext cx="14321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dirty="0">
                <a:solidFill>
                  <a:srgbClr val="222222"/>
                </a:solidFill>
                <a:latin typeface="+mn-lt"/>
                <a:ea typeface="Overpass"/>
                <a:cs typeface="Overpass"/>
                <a:sym typeface="Overpass"/>
              </a:rPr>
              <a:t>Projekt 4.0</a:t>
            </a:r>
            <a:endParaRPr sz="13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dirty="0">
                <a:solidFill>
                  <a:srgbClr val="222222"/>
                </a:solidFill>
                <a:highlight>
                  <a:schemeClr val="lt1"/>
                </a:highlight>
                <a:latin typeface="+mn-lt"/>
                <a:ea typeface="Overpass"/>
                <a:cs typeface="Overpass"/>
                <a:sym typeface="Overpass"/>
              </a:rPr>
              <a:t>Społeczeństwo</a:t>
            </a:r>
            <a:endParaRPr sz="1300" b="1" dirty="0">
              <a:solidFill>
                <a:srgbClr val="222222"/>
              </a:solidFill>
              <a:highlight>
                <a:schemeClr val="lt1"/>
              </a:highlight>
              <a:latin typeface="+mn-lt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22222"/>
              </a:solidFill>
              <a:highlight>
                <a:schemeClr val="lt1"/>
              </a:highlight>
              <a:latin typeface="+mn-lt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b="1" dirty="0">
                <a:solidFill>
                  <a:srgbClr val="222222"/>
                </a:solidFill>
                <a:highlight>
                  <a:schemeClr val="lt1"/>
                </a:highlight>
                <a:latin typeface="+mn-lt"/>
                <a:ea typeface="Overpass"/>
                <a:cs typeface="Overpass"/>
                <a:sym typeface="Overpass"/>
              </a:rPr>
              <a:t>Wydarzenie</a:t>
            </a:r>
            <a:endParaRPr sz="1300" b="1" dirty="0">
              <a:solidFill>
                <a:srgbClr val="0062D5"/>
              </a:solidFill>
              <a:highlight>
                <a:schemeClr val="lt1"/>
              </a:highlight>
              <a:latin typeface="+mn-lt"/>
              <a:ea typeface="Overpass"/>
              <a:cs typeface="Overpass"/>
              <a:sym typeface="Overpas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l="9404" t="56662" r="75777" b="12965"/>
          <a:stretch/>
        </p:blipFill>
        <p:spPr>
          <a:xfrm>
            <a:off x="450912" y="3147263"/>
            <a:ext cx="406274" cy="4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l="34564" r="49074" b="66760"/>
          <a:stretch/>
        </p:blipFill>
        <p:spPr>
          <a:xfrm>
            <a:off x="2884461" y="3213250"/>
            <a:ext cx="406274" cy="4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l="4541" r="79097" b="66760"/>
          <a:stretch/>
        </p:blipFill>
        <p:spPr>
          <a:xfrm>
            <a:off x="2906612" y="2683243"/>
            <a:ext cx="361951" cy="358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l="46137" t="56660" r="38427" b="16301"/>
          <a:stretch/>
        </p:blipFill>
        <p:spPr>
          <a:xfrm>
            <a:off x="5756729" y="2619890"/>
            <a:ext cx="471190" cy="4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l="59996" t="75963" r="6819"/>
          <a:stretch/>
        </p:blipFill>
        <p:spPr>
          <a:xfrm>
            <a:off x="5787080" y="2111078"/>
            <a:ext cx="471200" cy="31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l="68002" b="62321"/>
          <a:stretch/>
        </p:blipFill>
        <p:spPr>
          <a:xfrm>
            <a:off x="5811350" y="3217338"/>
            <a:ext cx="361950" cy="39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 r="66491" b="62479"/>
          <a:stretch/>
        </p:blipFill>
        <p:spPr>
          <a:xfrm>
            <a:off x="2851999" y="2026551"/>
            <a:ext cx="471200" cy="4854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5"/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91" name="Google Shape;91;p15"/>
            <p:cNvPicPr preferRelativeResize="0"/>
            <p:nvPr/>
          </p:nvPicPr>
          <p:blipFill rotWithShape="1">
            <a:blip r:embed="rId5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 rotWithShape="1">
            <a:blip r:embed="rId5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15"/>
          <p:cNvPicPr preferRelativeResize="0"/>
          <p:nvPr/>
        </p:nvPicPr>
        <p:blipFill rotWithShape="1">
          <a:blip r:embed="rId6">
            <a:alphaModFix/>
          </a:blip>
          <a:srcRect l="17042" t="21764" r="18793" b="20658"/>
          <a:stretch/>
        </p:blipFill>
        <p:spPr>
          <a:xfrm>
            <a:off x="418450" y="3712550"/>
            <a:ext cx="471200" cy="42283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438800" y="2030200"/>
            <a:ext cx="2058900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b="1" dirty="0">
                <a:solidFill>
                  <a:srgbClr val="222222"/>
                </a:solidFill>
                <a:highlight>
                  <a:schemeClr val="lt1"/>
                </a:highlight>
                <a:latin typeface="+mn-lt"/>
                <a:ea typeface="Overpass"/>
                <a:cs typeface="Overpass"/>
                <a:sym typeface="Overpass"/>
              </a:rPr>
              <a:t>Biznes</a:t>
            </a:r>
            <a:endParaRPr sz="13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b="1" dirty="0">
                <a:solidFill>
                  <a:srgbClr val="222222"/>
                </a:solidFill>
                <a:latin typeface="+mn-lt"/>
                <a:ea typeface="Overpass"/>
                <a:cs typeface="Overpass"/>
                <a:sym typeface="Overpass"/>
              </a:rPr>
              <a:t>Inwestycja</a:t>
            </a:r>
            <a:endParaRPr sz="13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b="1" dirty="0">
                <a:solidFill>
                  <a:srgbClr val="222222"/>
                </a:solidFill>
                <a:latin typeface="+mn-lt"/>
                <a:ea typeface="Overpass"/>
                <a:cs typeface="Overpass"/>
                <a:sym typeface="Overpass"/>
              </a:rPr>
              <a:t>Kultura</a:t>
            </a:r>
            <a:endParaRPr sz="13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222222"/>
              </a:solidFill>
              <a:latin typeface="+mn-lt"/>
              <a:ea typeface="Overpass"/>
              <a:cs typeface="Overpass"/>
              <a:sym typeface="Overpas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b="1" dirty="0">
                <a:solidFill>
                  <a:srgbClr val="222222"/>
                </a:solidFill>
                <a:latin typeface="+mn-lt"/>
                <a:ea typeface="Overpass"/>
                <a:cs typeface="Overpass"/>
                <a:sym typeface="Overpass"/>
              </a:rPr>
              <a:t>Marka bez barier</a:t>
            </a:r>
            <a:endParaRPr dirty="0">
              <a:latin typeface="+mn-lt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057" y="2605725"/>
            <a:ext cx="361950" cy="3248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2;p14">
            <a:extLst>
              <a:ext uri="{FF2B5EF4-FFF2-40B4-BE49-F238E27FC236}">
                <a16:creationId xmlns:a16="http://schemas.microsoft.com/office/drawing/2014/main" id="{B795B2C3-BB15-579C-E8EC-8054FC739F20}"/>
              </a:ext>
            </a:extLst>
          </p:cNvPr>
          <p:cNvSpPr/>
          <p:nvPr/>
        </p:nvSpPr>
        <p:spPr>
          <a:xfrm>
            <a:off x="412975" y="4838"/>
            <a:ext cx="834900" cy="9057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73;p14">
            <a:extLst>
              <a:ext uri="{FF2B5EF4-FFF2-40B4-BE49-F238E27FC236}">
                <a16:creationId xmlns:a16="http://schemas.microsoft.com/office/drawing/2014/main" id="{43A28247-B512-FBEF-D803-7FD1B75BAA10}"/>
              </a:ext>
            </a:extLst>
          </p:cNvPr>
          <p:cNvPicPr preferRelativeResize="0"/>
          <p:nvPr/>
        </p:nvPicPr>
        <p:blipFill>
          <a:blip r:embed="rId8"/>
          <a:srcRect/>
          <a:stretch/>
        </p:blipFill>
        <p:spPr>
          <a:xfrm>
            <a:off x="492618" y="119600"/>
            <a:ext cx="675612" cy="67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EEE86E38-16E6-D8ED-1AF0-8D46D0A3D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505062"/>
              </p:ext>
            </p:extLst>
          </p:nvPr>
        </p:nvGraphicFramePr>
        <p:xfrm>
          <a:off x="294696" y="2587450"/>
          <a:ext cx="5044053" cy="237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" name="Google Shape;102;p16"/>
          <p:cNvPicPr preferRelativeResize="0"/>
          <p:nvPr/>
        </p:nvPicPr>
        <p:blipFill rotWithShape="1">
          <a:blip r:embed="rId4">
            <a:alphaModFix/>
          </a:blip>
          <a:srcRect t="26448"/>
          <a:stretch/>
        </p:blipFill>
        <p:spPr>
          <a:xfrm>
            <a:off x="5808000" y="1649076"/>
            <a:ext cx="1729800" cy="165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/>
          <a:srcRect l="15201" r="15201"/>
          <a:stretch/>
        </p:blipFill>
        <p:spPr>
          <a:xfrm>
            <a:off x="7414197" y="3305425"/>
            <a:ext cx="1729803" cy="16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6"/>
          <a:srcRect l="15209" r="15209"/>
          <a:stretch/>
        </p:blipFill>
        <p:spPr>
          <a:xfrm>
            <a:off x="7332725" y="-29775"/>
            <a:ext cx="1811275" cy="17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4400" y="1645825"/>
            <a:ext cx="1659600" cy="16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8"/>
          <a:srcRect/>
          <a:stretch/>
        </p:blipFill>
        <p:spPr>
          <a:xfrm>
            <a:off x="5808000" y="-29775"/>
            <a:ext cx="1675850" cy="167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6"/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08" name="Google Shape;108;p16"/>
            <p:cNvPicPr preferRelativeResize="0"/>
            <p:nvPr/>
          </p:nvPicPr>
          <p:blipFill rotWithShape="1">
            <a:blip r:embed="rId9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6"/>
            <p:cNvPicPr preferRelativeResize="0"/>
            <p:nvPr/>
          </p:nvPicPr>
          <p:blipFill rotWithShape="1">
            <a:blip r:embed="rId9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6"/>
          <p:cNvSpPr txBox="1">
            <a:spLocks noGrp="1"/>
          </p:cNvSpPr>
          <p:nvPr>
            <p:ph type="ctrTitle"/>
          </p:nvPr>
        </p:nvSpPr>
        <p:spPr>
          <a:xfrm>
            <a:off x="363211" y="573549"/>
            <a:ext cx="5044053" cy="1820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900" dirty="0">
              <a:solidFill>
                <a:srgbClr val="222222"/>
              </a:solidFill>
              <a:highlight>
                <a:srgbClr val="FFFFFF"/>
              </a:highlight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" sz="2000" b="1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Overpass"/>
                <a:cs typeface="Overpass"/>
                <a:sym typeface="Overpass"/>
              </a:rPr>
              <a:t>211</a:t>
            </a:r>
            <a:r>
              <a:rPr lang="pl" sz="1300" b="1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Overpass"/>
                <a:cs typeface="Overpass"/>
                <a:sym typeface="Overpass"/>
              </a:rPr>
              <a:t> potwierdzonych zgłoszeń</a:t>
            </a:r>
            <a:endParaRPr sz="1300" b="1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" sz="2000" b="1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Overpass"/>
                <a:cs typeface="Overpass"/>
                <a:sym typeface="Overpass"/>
              </a:rPr>
              <a:t>10 976 </a:t>
            </a:r>
            <a:r>
              <a:rPr lang="pl" sz="1300" b="1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Overpass"/>
                <a:cs typeface="Overpass"/>
                <a:sym typeface="Overpass"/>
              </a:rPr>
              <a:t> głosów oddanych przez Konsumentów</a:t>
            </a:r>
            <a:endParaRPr sz="1300" b="1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Overpass"/>
              <a:cs typeface="Overpass"/>
              <a:sym typeface="Overpas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Overpass"/>
              <a:buChar char="●"/>
            </a:pPr>
            <a:r>
              <a:rPr lang="pl-PL" sz="2000" b="1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Overpass"/>
                <a:cs typeface="Overpass"/>
                <a:sym typeface="Overpass"/>
              </a:rPr>
              <a:t>1690</a:t>
            </a:r>
            <a:r>
              <a:rPr lang="pl-PL" sz="1300" b="1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Overpass"/>
                <a:cs typeface="Overpass"/>
                <a:sym typeface="Overpass"/>
              </a:rPr>
              <a:t> głosów oddanych na zwycięzcę Podlaskiej Marki Konsumentów</a:t>
            </a:r>
            <a:br>
              <a:rPr lang="pl-PL" sz="1300" b="1" dirty="0">
                <a:solidFill>
                  <a:srgbClr val="222222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</a:br>
            <a:endParaRPr sz="1000" b="1" dirty="0">
              <a:solidFill>
                <a:srgbClr val="222222"/>
              </a:solidFill>
              <a:highlight>
                <a:srgbClr val="FFFFFF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l" sz="1000" b="1" dirty="0">
                <a:solidFill>
                  <a:srgbClr val="222222"/>
                </a:solidFill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</a:br>
            <a:endParaRPr dirty="0"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10"/>
          <a:srcRect l="19325" r="19325"/>
          <a:stretch/>
        </p:blipFill>
        <p:spPr>
          <a:xfrm>
            <a:off x="5808000" y="1645825"/>
            <a:ext cx="1675850" cy="182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11"/>
          <a:srcRect/>
          <a:stretch/>
        </p:blipFill>
        <p:spPr>
          <a:xfrm>
            <a:off x="5807451" y="3305424"/>
            <a:ext cx="1668274" cy="16354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4FC902AE-3852-31EB-6FEA-9D67DB725E7B}"/>
              </a:ext>
            </a:extLst>
          </p:cNvPr>
          <p:cNvSpPr/>
          <p:nvPr/>
        </p:nvSpPr>
        <p:spPr>
          <a:xfrm>
            <a:off x="412975" y="4838"/>
            <a:ext cx="834900" cy="9057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C022935D-86CF-615E-68E3-A6C83CC934FB}"/>
              </a:ext>
            </a:extLst>
          </p:cNvPr>
          <p:cNvPicPr preferRelativeResize="0"/>
          <p:nvPr/>
        </p:nvPicPr>
        <p:blipFill>
          <a:blip r:embed="rId12"/>
          <a:srcRect/>
          <a:stretch/>
        </p:blipFill>
        <p:spPr>
          <a:xfrm>
            <a:off x="492618" y="119600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9;p17">
            <a:extLst>
              <a:ext uri="{FF2B5EF4-FFF2-40B4-BE49-F238E27FC236}">
                <a16:creationId xmlns:a16="http://schemas.microsoft.com/office/drawing/2014/main" id="{A3E3D6E7-1DCD-EFD0-F0B8-5BBB551521F9}"/>
              </a:ext>
            </a:extLst>
          </p:cNvPr>
          <p:cNvSpPr txBox="1">
            <a:spLocks/>
          </p:cNvSpPr>
          <p:nvPr/>
        </p:nvSpPr>
        <p:spPr>
          <a:xfrm>
            <a:off x="1327225" y="114755"/>
            <a:ext cx="4726631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pl-PL" sz="2800" dirty="0">
                <a:solidFill>
                  <a:srgbClr val="222222"/>
                </a:solidFill>
                <a:highlight>
                  <a:srgbClr val="FFFFFF"/>
                </a:highlight>
                <a:latin typeface="Overpass SemiBold"/>
                <a:ea typeface="Overpass SemiBold"/>
                <a:cs typeface="Overpass SemiBold"/>
                <a:sym typeface="Overpass SemiBold"/>
              </a:rPr>
              <a:t>Poprzednie edycje:</a:t>
            </a:r>
          </a:p>
          <a:p>
            <a:pPr marL="457200" algn="l">
              <a:lnSpc>
                <a:spcPct val="115000"/>
              </a:lnSpc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E1FAE979-A1E6-4765-2947-B715FB613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>
            <a:extLst>
              <a:ext uri="{FF2B5EF4-FFF2-40B4-BE49-F238E27FC236}">
                <a16:creationId xmlns:a16="http://schemas.microsoft.com/office/drawing/2014/main" id="{C4F46F43-379A-60D1-BD4C-CF2EFFCFC2A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7225" y="114755"/>
            <a:ext cx="4726631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dirty="0">
                <a:solidFill>
                  <a:srgbClr val="222222"/>
                </a:solidFill>
                <a:highlight>
                  <a:srgbClr val="FFFFFF"/>
                </a:highlight>
                <a:latin typeface="Overpass SemiBold"/>
                <a:ea typeface="Overpass SemiBold"/>
                <a:cs typeface="Overpass SemiBold"/>
                <a:sym typeface="Overpass SemiBold"/>
              </a:rPr>
              <a:t>Laureaci poprzedniej edycji:</a:t>
            </a:r>
            <a:endParaRPr sz="2800" dirty="0">
              <a:solidFill>
                <a:srgbClr val="222222"/>
              </a:solidFill>
              <a:highlight>
                <a:srgbClr val="FFFFFF"/>
              </a:highlight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7D79C3F1-D18D-7E3B-64A3-F71B1C2DA646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DB63B1E1-FE48-BE34-5CE4-0872E6590D8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416DF375-EFBA-9805-CFB6-3AF38D57345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49D7A5A9-E1EA-A8BA-5CC4-5EE46703DE4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80CE9254-5663-5262-DF46-72EAA280A01B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BB8FA6E1-9BA1-3037-D35A-DD2B8BEC3C32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C420197-3D23-C487-5171-1892203CD8DD}"/>
              </a:ext>
            </a:extLst>
          </p:cNvPr>
          <p:cNvSpPr txBox="1"/>
          <p:nvPr/>
        </p:nvSpPr>
        <p:spPr>
          <a:xfrm>
            <a:off x="924383" y="3814196"/>
            <a:ext cx="30202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300" b="1" dirty="0">
                <a:solidFill>
                  <a:srgbClr val="00B0F0"/>
                </a:solidFill>
              </a:rPr>
              <a:t>Mieszanki do Wypieku Chleba Domowego z Serca Podlasia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08C1CF4-AFD5-9537-7E3A-39CA45D20EE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4760" y="955705"/>
            <a:ext cx="739488" cy="739488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808AFC2-4D88-1D83-6BAB-2B3611D510A4}"/>
              </a:ext>
            </a:extLst>
          </p:cNvPr>
          <p:cNvSpPr txBox="1"/>
          <p:nvPr/>
        </p:nvSpPr>
        <p:spPr>
          <a:xfrm>
            <a:off x="1298243" y="1094616"/>
            <a:ext cx="3164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F0"/>
                </a:solidFill>
              </a:rPr>
              <a:t>Produkt Spożywczy</a:t>
            </a:r>
            <a:endParaRPr lang="pl-PL" sz="2400" dirty="0">
              <a:solidFill>
                <a:srgbClr val="00B0F0"/>
              </a:solidFill>
            </a:endParaRPr>
          </a:p>
        </p:txBody>
      </p:sp>
      <p:sp>
        <p:nvSpPr>
          <p:cNvPr id="20" name="Google Shape;212;p24">
            <a:extLst>
              <a:ext uri="{FF2B5EF4-FFF2-40B4-BE49-F238E27FC236}">
                <a16:creationId xmlns:a16="http://schemas.microsoft.com/office/drawing/2014/main" id="{5844B00B-4480-C824-632D-447CF19B3AC4}"/>
              </a:ext>
            </a:extLst>
          </p:cNvPr>
          <p:cNvSpPr txBox="1"/>
          <p:nvPr/>
        </p:nvSpPr>
        <p:spPr>
          <a:xfrm>
            <a:off x="5808412" y="3784154"/>
            <a:ext cx="1960236" cy="58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rgbClr val="00B0F0"/>
                </a:solidFill>
                <a:latin typeface="Overpass"/>
                <a:ea typeface="Overpass"/>
                <a:cs typeface="Overpass"/>
                <a:sym typeface="Overpass"/>
              </a:rPr>
              <a:t>4 Festiwal Filmowy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rgbClr val="00B0F0"/>
                </a:solidFill>
                <a:latin typeface="Overpass"/>
                <a:ea typeface="Overpass"/>
                <a:cs typeface="Overpass"/>
                <a:sym typeface="Overpass"/>
              </a:rPr>
              <a:t>„Wajda na Nowo”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bg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bg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0737069-A458-2799-FFDF-14F170C24F21}"/>
              </a:ext>
            </a:extLst>
          </p:cNvPr>
          <p:cNvSpPr txBox="1"/>
          <p:nvPr/>
        </p:nvSpPr>
        <p:spPr>
          <a:xfrm>
            <a:off x="5758889" y="4379747"/>
            <a:ext cx="205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1200" dirty="0">
                <a:solidFill>
                  <a:schemeClr val="tx1"/>
                </a:solidFill>
              </a:rPr>
              <a:t> Suwalski Ośrodek Kultury</a:t>
            </a:r>
          </a:p>
          <a:p>
            <a:pPr lvl="1"/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DF78EDD2-0E73-FD40-5822-B964412943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61578" y="965148"/>
            <a:ext cx="739487" cy="73948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08553B2-3879-4E14-AAFB-1FE151488D6A}"/>
              </a:ext>
            </a:extLst>
          </p:cNvPr>
          <p:cNvSpPr txBox="1"/>
          <p:nvPr/>
        </p:nvSpPr>
        <p:spPr>
          <a:xfrm>
            <a:off x="6376151" y="1094617"/>
            <a:ext cx="1567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F0"/>
                </a:solidFill>
              </a:rPr>
              <a:t>Kultura</a:t>
            </a:r>
            <a:endParaRPr lang="pl-PL" sz="2400" dirty="0">
              <a:solidFill>
                <a:srgbClr val="00B0F0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F243A64-745F-A319-A951-A29A6E5C955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54161" y="1880206"/>
            <a:ext cx="2668868" cy="17621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6F3D915D-8F0B-4B32-74F0-8C0D1B958E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531294" y="1880205"/>
            <a:ext cx="1806474" cy="17621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991BFCA-EB46-9669-146C-35DA6918752A}"/>
              </a:ext>
            </a:extLst>
          </p:cNvPr>
          <p:cNvSpPr txBox="1"/>
          <p:nvPr/>
        </p:nvSpPr>
        <p:spPr>
          <a:xfrm>
            <a:off x="1148449" y="4379747"/>
            <a:ext cx="2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1200" dirty="0">
                <a:solidFill>
                  <a:schemeClr val="tx1"/>
                </a:solidFill>
              </a:rPr>
              <a:t> Podlaskie Zakłady Zbożowe S.A.</a:t>
            </a:r>
          </a:p>
          <a:p>
            <a:pPr lvl="1" algn="ctr"/>
            <a:endParaRPr lang="pl-PL" sz="1200" dirty="0">
              <a:solidFill>
                <a:schemeClr val="tx1"/>
              </a:solidFill>
            </a:endParaRPr>
          </a:p>
          <a:p>
            <a:pPr lvl="1" algn="ctr"/>
            <a:endParaRPr lang="pl-PL" sz="1200" dirty="0">
              <a:solidFill>
                <a:schemeClr val="tx1"/>
              </a:solidFill>
            </a:endParaRPr>
          </a:p>
          <a:p>
            <a:pPr lvl="1"/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6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9520873F-0749-DF09-5867-C23C2D09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>
            <a:extLst>
              <a:ext uri="{FF2B5EF4-FFF2-40B4-BE49-F238E27FC236}">
                <a16:creationId xmlns:a16="http://schemas.microsoft.com/office/drawing/2014/main" id="{A4E33801-51B6-A48E-C230-E36B3C1239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7225" y="114755"/>
            <a:ext cx="4726631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dirty="0">
                <a:solidFill>
                  <a:srgbClr val="222222"/>
                </a:solidFill>
                <a:highlight>
                  <a:srgbClr val="FFFFFF"/>
                </a:highlight>
                <a:latin typeface="Overpass SemiBold"/>
                <a:ea typeface="Overpass SemiBold"/>
                <a:cs typeface="Overpass SemiBold"/>
                <a:sym typeface="Overpass SemiBold"/>
              </a:rPr>
              <a:t>Laureaci poprzedniej edycji:</a:t>
            </a:r>
            <a:endParaRPr sz="2800" dirty="0">
              <a:solidFill>
                <a:srgbClr val="222222"/>
              </a:solidFill>
              <a:highlight>
                <a:srgbClr val="FFFFFF"/>
              </a:highlight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D0309B14-DAA1-F5C9-92A6-15027C234B68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AAAFD226-29B3-739A-F87B-5260560BA2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530E188D-CF60-21FB-E927-CF7C04271CD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16EF9364-D441-CF57-6977-C5E1B440186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F2ECDA02-A4F4-1216-81E3-C1807A4EBD7A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443DDC31-5CCF-3B63-E9A4-1D7CF74F2AA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B6DCFDD-AC5F-E135-CDA3-91A5C0B0EACD}"/>
              </a:ext>
            </a:extLst>
          </p:cNvPr>
          <p:cNvSpPr txBox="1"/>
          <p:nvPr/>
        </p:nvSpPr>
        <p:spPr>
          <a:xfrm>
            <a:off x="1694729" y="3925905"/>
            <a:ext cx="14796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300" b="1" dirty="0" err="1">
                <a:solidFill>
                  <a:srgbClr val="002060"/>
                </a:solidFill>
              </a:rPr>
              <a:t>Malow</a:t>
            </a:r>
            <a:r>
              <a:rPr lang="pl-PL" sz="1300" b="1" dirty="0">
                <a:solidFill>
                  <a:srgbClr val="002060"/>
                </a:solidFill>
              </a:rPr>
              <a:t> sp. z o.o.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E8C6BB9-2510-5381-1B0B-4ACD0B2086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4760" y="958485"/>
            <a:ext cx="739488" cy="733928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E722E06-2097-BA4E-EC56-3F78C5A3E540}"/>
              </a:ext>
            </a:extLst>
          </p:cNvPr>
          <p:cNvSpPr txBox="1"/>
          <p:nvPr/>
        </p:nvSpPr>
        <p:spPr>
          <a:xfrm>
            <a:off x="452099" y="1101763"/>
            <a:ext cx="3164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</a:rPr>
              <a:t>Biznes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20" name="Google Shape;212;p24">
            <a:extLst>
              <a:ext uri="{FF2B5EF4-FFF2-40B4-BE49-F238E27FC236}">
                <a16:creationId xmlns:a16="http://schemas.microsoft.com/office/drawing/2014/main" id="{67BB69C4-F38B-6C03-9C23-F7C93E14D442}"/>
              </a:ext>
            </a:extLst>
          </p:cNvPr>
          <p:cNvSpPr txBox="1"/>
          <p:nvPr/>
        </p:nvSpPr>
        <p:spPr>
          <a:xfrm>
            <a:off x="5275008" y="3784153"/>
            <a:ext cx="3027042" cy="58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Kompleks kortów i boisk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na świeżym powietrzu o pow. 1 ha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F7CC898-A115-018B-D216-A4420C85E1F7}"/>
              </a:ext>
            </a:extLst>
          </p:cNvPr>
          <p:cNvSpPr txBox="1"/>
          <p:nvPr/>
        </p:nvSpPr>
        <p:spPr>
          <a:xfrm>
            <a:off x="5758889" y="4379747"/>
            <a:ext cx="205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1200" dirty="0">
                <a:solidFill>
                  <a:schemeClr val="tx1"/>
                </a:solidFill>
              </a:rPr>
              <a:t>Politechnika Białostocka </a:t>
            </a:r>
          </a:p>
          <a:p>
            <a:pPr lvl="1" algn="ctr"/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BA08E3E3-F0EB-581A-27AD-7FDD80F315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61578" y="965148"/>
            <a:ext cx="739487" cy="73948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6A238C7-CBEB-F895-144C-C29512DA53BC}"/>
              </a:ext>
            </a:extLst>
          </p:cNvPr>
          <p:cNvSpPr txBox="1"/>
          <p:nvPr/>
        </p:nvSpPr>
        <p:spPr>
          <a:xfrm>
            <a:off x="6376151" y="1094617"/>
            <a:ext cx="1746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Inwestycja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373B1FE-0F9D-30B9-76A3-5F2850DBA7F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18982" y="1752014"/>
            <a:ext cx="3139095" cy="2024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E5C42592-97FD-7828-10F5-743B82F9102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4383" y="1772630"/>
            <a:ext cx="3244348" cy="19918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893D506-B664-3A44-9DAA-E550DBC5B99C}"/>
              </a:ext>
            </a:extLst>
          </p:cNvPr>
          <p:cNvSpPr txBox="1"/>
          <p:nvPr/>
        </p:nvSpPr>
        <p:spPr>
          <a:xfrm>
            <a:off x="1148449" y="4379747"/>
            <a:ext cx="257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1200" dirty="0" err="1">
                <a:solidFill>
                  <a:schemeClr val="tx1"/>
                </a:solidFill>
              </a:rPr>
              <a:t>Malow</a:t>
            </a:r>
            <a:r>
              <a:rPr lang="pl-PL" sz="1200" dirty="0">
                <a:solidFill>
                  <a:schemeClr val="tx1"/>
                </a:solidFill>
              </a:rPr>
              <a:t> sp. z o.o.</a:t>
            </a:r>
          </a:p>
        </p:txBody>
      </p:sp>
    </p:spTree>
    <p:extLst>
      <p:ext uri="{BB962C8B-B14F-4D97-AF65-F5344CB8AC3E}">
        <p14:creationId xmlns:p14="http://schemas.microsoft.com/office/powerpoint/2010/main" val="140973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1B8EB3A5-8729-D04F-26B0-DE36E15B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>
            <a:extLst>
              <a:ext uri="{FF2B5EF4-FFF2-40B4-BE49-F238E27FC236}">
                <a16:creationId xmlns:a16="http://schemas.microsoft.com/office/drawing/2014/main" id="{8ACFED43-62FB-A7E0-02D4-E5967A21D6E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7225" y="114755"/>
            <a:ext cx="4726631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dirty="0">
                <a:solidFill>
                  <a:srgbClr val="222222"/>
                </a:solidFill>
                <a:highlight>
                  <a:srgbClr val="FFFFFF"/>
                </a:highlight>
                <a:latin typeface="Overpass SemiBold"/>
                <a:ea typeface="Overpass SemiBold"/>
                <a:cs typeface="Overpass SemiBold"/>
                <a:sym typeface="Overpass SemiBold"/>
              </a:rPr>
              <a:t>Laureaci poprzedniej edycji:</a:t>
            </a:r>
            <a:endParaRPr sz="2800" dirty="0">
              <a:solidFill>
                <a:srgbClr val="222222"/>
              </a:solidFill>
              <a:highlight>
                <a:srgbClr val="FFFFFF"/>
              </a:highlight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1F02E253-1BAF-068E-5E49-B1AE3DB6BB04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9033CD69-1B6B-6761-925A-0CAA87F2F9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3EF0B4D9-B71F-30C0-6DFA-F525FFC61DE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B94C1471-C861-2B1F-CEE0-26F4C81BE52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04B9312D-1821-DC24-A79C-9E703F6FE155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0152C6CB-C57A-C602-7590-1E87063A8D27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E8EE34C-E3A6-D9EE-526D-F98BD50E6120}"/>
              </a:ext>
            </a:extLst>
          </p:cNvPr>
          <p:cNvSpPr txBox="1"/>
          <p:nvPr/>
        </p:nvSpPr>
        <p:spPr>
          <a:xfrm>
            <a:off x="1033035" y="3784153"/>
            <a:ext cx="302704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300" b="1" dirty="0">
                <a:solidFill>
                  <a:srgbClr val="FFC000"/>
                </a:solidFill>
              </a:rPr>
              <a:t>Dywany oraz wykładziny wełniane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2A6B678-4BA3-97C9-03DE-7461A2BE5E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0299" y="958485"/>
            <a:ext cx="728410" cy="733928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FBBF83C-3CD0-94C3-6D9B-53FF9D3AC1A3}"/>
              </a:ext>
            </a:extLst>
          </p:cNvPr>
          <p:cNvSpPr txBox="1"/>
          <p:nvPr/>
        </p:nvSpPr>
        <p:spPr>
          <a:xfrm>
            <a:off x="1327225" y="1104058"/>
            <a:ext cx="2916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Produkt Użytkowy</a:t>
            </a:r>
            <a:endParaRPr lang="pl-PL" sz="2400" dirty="0">
              <a:solidFill>
                <a:srgbClr val="FFC000"/>
              </a:solidFill>
            </a:endParaRPr>
          </a:p>
        </p:txBody>
      </p:sp>
      <p:sp>
        <p:nvSpPr>
          <p:cNvPr id="20" name="Google Shape;212;p24">
            <a:extLst>
              <a:ext uri="{FF2B5EF4-FFF2-40B4-BE49-F238E27FC236}">
                <a16:creationId xmlns:a16="http://schemas.microsoft.com/office/drawing/2014/main" id="{35F00CC5-6CB3-21A0-3A6A-7B1423277A04}"/>
              </a:ext>
            </a:extLst>
          </p:cNvPr>
          <p:cNvSpPr txBox="1"/>
          <p:nvPr/>
        </p:nvSpPr>
        <p:spPr>
          <a:xfrm>
            <a:off x="5275008" y="3784153"/>
            <a:ext cx="3027042" cy="58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chemeClr val="accent4">
                    <a:lumMod val="75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Cykl działań na rzecz zdrowia psychicznego „Żółta Kanapa”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AB1A657-D111-5A5B-975C-7BCC540C3F2C}"/>
              </a:ext>
            </a:extLst>
          </p:cNvPr>
          <p:cNvSpPr txBox="1"/>
          <p:nvPr/>
        </p:nvSpPr>
        <p:spPr>
          <a:xfrm>
            <a:off x="5457309" y="4386050"/>
            <a:ext cx="266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1200" dirty="0">
                <a:solidFill>
                  <a:schemeClr val="tx1"/>
                </a:solidFill>
              </a:rPr>
              <a:t>Urząd Miejski w Białymstoku</a:t>
            </a:r>
          </a:p>
          <a:p>
            <a:pPr lvl="1" algn="ctr"/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71B927B4-9323-4413-0F27-5FDFB09B44C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61578" y="965148"/>
            <a:ext cx="739487" cy="73948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ADC83AC-BA83-0CD6-5B99-EDAC413953C4}"/>
              </a:ext>
            </a:extLst>
          </p:cNvPr>
          <p:cNvSpPr txBox="1"/>
          <p:nvPr/>
        </p:nvSpPr>
        <p:spPr>
          <a:xfrm>
            <a:off x="6376151" y="1094617"/>
            <a:ext cx="2443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Społeczeństwo</a:t>
            </a:r>
            <a:endParaRPr lang="pl-P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C32BC37-611F-AE18-066D-4ECDE677BF0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70365" y="1752014"/>
            <a:ext cx="3036328" cy="2024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023A02C-D18C-2587-3C7C-200DD1DD6B7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13789" y="1772630"/>
            <a:ext cx="2865535" cy="19918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5FDC75FF-FBF1-3439-8786-B9BD028797F5}"/>
              </a:ext>
            </a:extLst>
          </p:cNvPr>
          <p:cNvSpPr txBox="1"/>
          <p:nvPr/>
        </p:nvSpPr>
        <p:spPr>
          <a:xfrm>
            <a:off x="1247727" y="4379747"/>
            <a:ext cx="2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1200" dirty="0">
                <a:solidFill>
                  <a:schemeClr val="tx1"/>
                </a:solidFill>
              </a:rPr>
              <a:t>Brintons Agnella sp. z o.o.</a:t>
            </a:r>
          </a:p>
          <a:p>
            <a:pPr lvl="1" algn="ctr"/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8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A085E6A5-E467-A5C7-BF87-F5340C09B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>
            <a:extLst>
              <a:ext uri="{FF2B5EF4-FFF2-40B4-BE49-F238E27FC236}">
                <a16:creationId xmlns:a16="http://schemas.microsoft.com/office/drawing/2014/main" id="{E3933AB9-DD92-6E6B-814E-E5AB2C3E84D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7225" y="114755"/>
            <a:ext cx="4726631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dirty="0">
                <a:solidFill>
                  <a:srgbClr val="222222"/>
                </a:solidFill>
                <a:highlight>
                  <a:srgbClr val="FFFFFF"/>
                </a:highlight>
                <a:latin typeface="Overpass SemiBold"/>
                <a:ea typeface="Overpass SemiBold"/>
                <a:cs typeface="Overpass SemiBold"/>
                <a:sym typeface="Overpass SemiBold"/>
              </a:rPr>
              <a:t>Laureaci poprzedniej edycji:</a:t>
            </a:r>
            <a:endParaRPr sz="2800" dirty="0">
              <a:solidFill>
                <a:srgbClr val="222222"/>
              </a:solidFill>
              <a:highlight>
                <a:srgbClr val="FFFFFF"/>
              </a:highlight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055B090F-590F-3634-D752-E90E20C2711F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162F96A8-7037-C0FA-7AF2-28C87B802B5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5E34C0F0-9674-80C2-6B63-601F4BD51EB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E005FD67-B588-3268-93A4-4F24D3EC5FA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4CAF228-81DB-978D-C370-2CB6DB71BEB3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4EAA2922-9625-50D2-DD3B-0C9366550D52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FF90C05-3211-7E37-1B28-2210FC9A3896}"/>
              </a:ext>
            </a:extLst>
          </p:cNvPr>
          <p:cNvSpPr txBox="1"/>
          <p:nvPr/>
        </p:nvSpPr>
        <p:spPr>
          <a:xfrm>
            <a:off x="1033035" y="3784153"/>
            <a:ext cx="302704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300" b="1" dirty="0">
                <a:solidFill>
                  <a:srgbClr val="00B050"/>
                </a:solidFill>
              </a:rPr>
              <a:t>Bajkowe Akcje Nadziei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D1A70CB-34CB-5355-579A-1A3B2F906C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0299" y="958485"/>
            <a:ext cx="728410" cy="733927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542AE90-8C7F-495F-9E43-4A27371BE78D}"/>
              </a:ext>
            </a:extLst>
          </p:cNvPr>
          <p:cNvSpPr txBox="1"/>
          <p:nvPr/>
        </p:nvSpPr>
        <p:spPr>
          <a:xfrm>
            <a:off x="1327224" y="1104058"/>
            <a:ext cx="3097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Marka Bez Barier</a:t>
            </a: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20" name="Google Shape;212;p24">
            <a:extLst>
              <a:ext uri="{FF2B5EF4-FFF2-40B4-BE49-F238E27FC236}">
                <a16:creationId xmlns:a16="http://schemas.microsoft.com/office/drawing/2014/main" id="{640828B1-D517-336A-236B-ABAB85F28F35}"/>
              </a:ext>
            </a:extLst>
          </p:cNvPr>
          <p:cNvSpPr txBox="1"/>
          <p:nvPr/>
        </p:nvSpPr>
        <p:spPr>
          <a:xfrm>
            <a:off x="5275008" y="3784153"/>
            <a:ext cx="3027042" cy="58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rgbClr val="FFC000"/>
                </a:solidFill>
                <a:latin typeface="Overpass"/>
                <a:ea typeface="Overpass"/>
                <a:cs typeface="Overpass"/>
                <a:sym typeface="Overpass"/>
              </a:rPr>
              <a:t>Mecze Jagiellonii Białystok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rgbClr val="FFC000"/>
                </a:solidFill>
                <a:latin typeface="Overpass"/>
                <a:ea typeface="Overpass"/>
                <a:cs typeface="Overpass"/>
                <a:sym typeface="Overpass"/>
              </a:rPr>
              <a:t>o Mistrzostwo Polski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27F977E-98DB-9A2F-C9E9-0452136408D0}"/>
              </a:ext>
            </a:extLst>
          </p:cNvPr>
          <p:cNvSpPr txBox="1"/>
          <p:nvPr/>
        </p:nvSpPr>
        <p:spPr>
          <a:xfrm>
            <a:off x="5457309" y="4386050"/>
            <a:ext cx="266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1200" dirty="0">
                <a:solidFill>
                  <a:schemeClr val="tx1"/>
                </a:solidFill>
              </a:rPr>
              <a:t>Jagiellonia Białystok Sportowa S.A.</a:t>
            </a:r>
          </a:p>
          <a:p>
            <a:pPr lvl="1" algn="ctr"/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63BE4FF1-360F-A7BB-C14E-74BDD92020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61578" y="965148"/>
            <a:ext cx="739487" cy="73948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4C632D5-7F80-A47E-B7DD-72823D499057}"/>
              </a:ext>
            </a:extLst>
          </p:cNvPr>
          <p:cNvSpPr txBox="1"/>
          <p:nvPr/>
        </p:nvSpPr>
        <p:spPr>
          <a:xfrm>
            <a:off x="6376151" y="1094617"/>
            <a:ext cx="2443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Wydarzenie</a:t>
            </a:r>
            <a:endParaRPr lang="pl-PL" sz="2400" dirty="0">
              <a:solidFill>
                <a:srgbClr val="FFC000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FB9D731-6DBB-05CA-0E1F-7491C5EB5A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332457" y="1752014"/>
            <a:ext cx="2912143" cy="2024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B64E3B99-C9B9-261A-F74F-B24E73F900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657568" y="1772630"/>
            <a:ext cx="1777976" cy="19918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53DF4441-420A-18C5-F10B-33C3D00E2B58}"/>
              </a:ext>
            </a:extLst>
          </p:cNvPr>
          <p:cNvSpPr txBox="1"/>
          <p:nvPr/>
        </p:nvSpPr>
        <p:spPr>
          <a:xfrm>
            <a:off x="1247727" y="4379747"/>
            <a:ext cx="2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1200" dirty="0">
                <a:solidFill>
                  <a:schemeClr val="tx1"/>
                </a:solidFill>
              </a:rPr>
              <a:t>Fundacja </a:t>
            </a:r>
          </a:p>
          <a:p>
            <a:pPr lvl="1" algn="ctr"/>
            <a:r>
              <a:rPr lang="it-IT" sz="1200" dirty="0">
                <a:solidFill>
                  <a:schemeClr val="tx1"/>
                </a:solidFill>
              </a:rPr>
              <a:t>„Bajkowa Fabryka Nadziei”</a:t>
            </a:r>
          </a:p>
          <a:p>
            <a:pPr lvl="1" algn="ctr"/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4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A59BC770-A17C-F4E8-0AA7-CE505F95C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>
            <a:extLst>
              <a:ext uri="{FF2B5EF4-FFF2-40B4-BE49-F238E27FC236}">
                <a16:creationId xmlns:a16="http://schemas.microsoft.com/office/drawing/2014/main" id="{E4EA5992-5630-25BB-E1D2-637F1184402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7225" y="114755"/>
            <a:ext cx="4726631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dirty="0">
                <a:solidFill>
                  <a:srgbClr val="222222"/>
                </a:solidFill>
                <a:highlight>
                  <a:srgbClr val="FFFFFF"/>
                </a:highlight>
                <a:latin typeface="Overpass SemiBold"/>
                <a:ea typeface="Overpass SemiBold"/>
                <a:cs typeface="Overpass SemiBold"/>
                <a:sym typeface="Overpass SemiBold"/>
              </a:rPr>
              <a:t>Laureaci poprzedniej edycji:</a:t>
            </a:r>
            <a:endParaRPr sz="2800" dirty="0">
              <a:solidFill>
                <a:srgbClr val="222222"/>
              </a:solidFill>
              <a:highlight>
                <a:srgbClr val="FFFFFF"/>
              </a:highlight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0" name="Google Shape;120;p17">
            <a:extLst>
              <a:ext uri="{FF2B5EF4-FFF2-40B4-BE49-F238E27FC236}">
                <a16:creationId xmlns:a16="http://schemas.microsoft.com/office/drawing/2014/main" id="{9D35D750-1D4F-AB1A-D66D-E5137953B2F0}"/>
              </a:ext>
            </a:extLst>
          </p:cNvPr>
          <p:cNvGrpSpPr/>
          <p:nvPr/>
        </p:nvGrpSpPr>
        <p:grpSpPr>
          <a:xfrm>
            <a:off x="0" y="4940900"/>
            <a:ext cx="11318225" cy="202601"/>
            <a:chOff x="0" y="4940900"/>
            <a:chExt cx="11318225" cy="202601"/>
          </a:xfrm>
        </p:grpSpPr>
        <p:pic>
          <p:nvPicPr>
            <p:cNvPr id="121" name="Google Shape;121;p17">
              <a:extLst>
                <a:ext uri="{FF2B5EF4-FFF2-40B4-BE49-F238E27FC236}">
                  <a16:creationId xmlns:a16="http://schemas.microsoft.com/office/drawing/2014/main" id="{24070431-55CB-082B-056B-000F7028471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>
              <a:extLst>
                <a:ext uri="{FF2B5EF4-FFF2-40B4-BE49-F238E27FC236}">
                  <a16:creationId xmlns:a16="http://schemas.microsoft.com/office/drawing/2014/main" id="{E70353D9-6239-AB93-571D-789AF816371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3279"/>
            <a:stretch/>
          </p:blipFill>
          <p:spPr>
            <a:xfrm>
              <a:off x="5557400" y="4940900"/>
              <a:ext cx="5760825" cy="202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>
            <a:extLst>
              <a:ext uri="{FF2B5EF4-FFF2-40B4-BE49-F238E27FC236}">
                <a16:creationId xmlns:a16="http://schemas.microsoft.com/office/drawing/2014/main" id="{D0049C05-D12B-A928-908C-6373D06DE2C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25" y="119600"/>
            <a:ext cx="676198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D03D8182-0431-A223-3784-46FAF466EF12}"/>
              </a:ext>
            </a:extLst>
          </p:cNvPr>
          <p:cNvSpPr/>
          <p:nvPr/>
        </p:nvSpPr>
        <p:spPr>
          <a:xfrm>
            <a:off x="412826" y="-615"/>
            <a:ext cx="834901" cy="9056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73;p14">
            <a:extLst>
              <a:ext uri="{FF2B5EF4-FFF2-40B4-BE49-F238E27FC236}">
                <a16:creationId xmlns:a16="http://schemas.microsoft.com/office/drawing/2014/main" id="{C61E4E47-A647-BC90-7945-F6240164E266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92911" y="103264"/>
            <a:ext cx="675612" cy="676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26A0766-DD8A-E25D-E6F7-6A31C3957465}"/>
              </a:ext>
            </a:extLst>
          </p:cNvPr>
          <p:cNvSpPr txBox="1"/>
          <p:nvPr/>
        </p:nvSpPr>
        <p:spPr>
          <a:xfrm>
            <a:off x="830276" y="3716491"/>
            <a:ext cx="3388185" cy="91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300" b="1" dirty="0">
                <a:solidFill>
                  <a:srgbClr val="002060"/>
                </a:solidFill>
              </a:rPr>
              <a:t>Nieinwazyjny test oparty </a:t>
            </a:r>
          </a:p>
          <a:p>
            <a:pPr algn="ctr"/>
            <a:r>
              <a:rPr lang="pl-PL" sz="1300" b="1" dirty="0">
                <a:solidFill>
                  <a:srgbClr val="002060"/>
                </a:solidFill>
              </a:rPr>
              <a:t>na detekcji </a:t>
            </a:r>
            <a:r>
              <a:rPr lang="pl-PL" sz="1300" b="1" dirty="0" err="1">
                <a:solidFill>
                  <a:srgbClr val="002060"/>
                </a:solidFill>
              </a:rPr>
              <a:t>mikroRNA</a:t>
            </a:r>
            <a:r>
              <a:rPr lang="pl-PL" sz="13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l-PL" sz="1300" b="1" dirty="0">
                <a:solidFill>
                  <a:srgbClr val="002060"/>
                </a:solidFill>
              </a:rPr>
              <a:t>w surowicy jako innowacyjna diagnostyka raka jajnika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3D83EA-9DA0-CA3C-AFD4-A6027412F8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7540" y="958485"/>
            <a:ext cx="733928" cy="733928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FE16D9B-5410-0C57-745D-392FCC23339C}"/>
              </a:ext>
            </a:extLst>
          </p:cNvPr>
          <p:cNvSpPr txBox="1"/>
          <p:nvPr/>
        </p:nvSpPr>
        <p:spPr>
          <a:xfrm>
            <a:off x="1308677" y="1104058"/>
            <a:ext cx="1571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Odkrycie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20" name="Google Shape;212;p24">
            <a:extLst>
              <a:ext uri="{FF2B5EF4-FFF2-40B4-BE49-F238E27FC236}">
                <a16:creationId xmlns:a16="http://schemas.microsoft.com/office/drawing/2014/main" id="{BC14BF32-8AC3-CFBC-2CA4-177C533ED083}"/>
              </a:ext>
            </a:extLst>
          </p:cNvPr>
          <p:cNvSpPr txBox="1"/>
          <p:nvPr/>
        </p:nvSpPr>
        <p:spPr>
          <a:xfrm>
            <a:off x="5275008" y="3784153"/>
            <a:ext cx="3027042" cy="58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chemeClr val="accent3">
                    <a:lumMod val="50000"/>
                  </a:schemeClr>
                </a:solidFill>
                <a:sym typeface="Overpass"/>
              </a:rPr>
              <a:t>Sztuczna inteligencja na rzecz Doliny Rolniczej 4.0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FDBDF93-696A-D4A9-B8C0-D4804F5449FC}"/>
              </a:ext>
            </a:extLst>
          </p:cNvPr>
          <p:cNvSpPr txBox="1"/>
          <p:nvPr/>
        </p:nvSpPr>
        <p:spPr>
          <a:xfrm>
            <a:off x="5758889" y="4379747"/>
            <a:ext cx="205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1200" dirty="0">
                <a:solidFill>
                  <a:schemeClr val="tx1"/>
                </a:solidFill>
              </a:rPr>
              <a:t>Politechnika Białostocka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firma </a:t>
            </a:r>
            <a:r>
              <a:rPr lang="pl-PL" sz="1200" dirty="0" err="1">
                <a:solidFill>
                  <a:schemeClr val="tx1"/>
                </a:solidFill>
              </a:rPr>
              <a:t>SaMASZ</a:t>
            </a:r>
            <a:r>
              <a:rPr lang="pl-PL" sz="1200" dirty="0">
                <a:solidFill>
                  <a:schemeClr val="tx1"/>
                </a:solidFill>
              </a:rPr>
              <a:t> sp. z o.o.</a:t>
            </a:r>
          </a:p>
          <a:p>
            <a:pPr lvl="1" algn="ctr"/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80B3BBB1-5670-130B-04F0-B78753FC55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61578" y="965148"/>
            <a:ext cx="739487" cy="73948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53E42BF-D188-817C-D7E2-9AD36CB43ABF}"/>
              </a:ext>
            </a:extLst>
          </p:cNvPr>
          <p:cNvSpPr txBox="1"/>
          <p:nvPr/>
        </p:nvSpPr>
        <p:spPr>
          <a:xfrm>
            <a:off x="6376151" y="1094617"/>
            <a:ext cx="1746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3">
                    <a:lumMod val="50000"/>
                  </a:schemeClr>
                </a:solidFill>
              </a:rPr>
              <a:t>Projekt 4.0</a:t>
            </a:r>
            <a:endParaRPr lang="pl-P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88665DA-435E-E101-049F-6617EE4B48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327978" y="1752014"/>
            <a:ext cx="2921103" cy="2024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DD588A37-3D17-320E-299B-1C7533535AF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35174" y="1772630"/>
            <a:ext cx="2822766" cy="19918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0F82E856-02A5-8BB2-9F15-F100C4F14515}"/>
              </a:ext>
            </a:extLst>
          </p:cNvPr>
          <p:cNvSpPr txBox="1"/>
          <p:nvPr/>
        </p:nvSpPr>
        <p:spPr>
          <a:xfrm>
            <a:off x="1135174" y="4545715"/>
            <a:ext cx="2822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1200" dirty="0">
                <a:solidFill>
                  <a:schemeClr val="tx1"/>
                </a:solidFill>
              </a:rPr>
              <a:t>Uniwersytet Medyczny w Białymstoku</a:t>
            </a:r>
          </a:p>
        </p:txBody>
      </p:sp>
    </p:spTree>
    <p:extLst>
      <p:ext uri="{BB962C8B-B14F-4D97-AF65-F5344CB8AC3E}">
        <p14:creationId xmlns:p14="http://schemas.microsoft.com/office/powerpoint/2010/main" val="38975189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691</Words>
  <Application>Microsoft Office PowerPoint</Application>
  <PresentationFormat>Pokaz na ekranie (16:9)</PresentationFormat>
  <Paragraphs>159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Chivo</vt:lpstr>
      <vt:lpstr>Overpass</vt:lpstr>
      <vt:lpstr>Overpass ExtraBold</vt:lpstr>
      <vt:lpstr>Overpass SemiBold</vt:lpstr>
      <vt:lpstr>Roboto</vt:lpstr>
      <vt:lpstr>Simple Light</vt:lpstr>
      <vt:lpstr>PODLASKA MARKA 2025 </vt:lpstr>
      <vt:lpstr>Przed nami 22. edycja konkursu Podlaska Marka.  Podlaska Marka to dziś jedna z najlepiej rozpoznawalnych inicjatyw promujących to, co w Podlaskiem najcenniejsze. Otwarta formuła konkursu umożliwia każdemu mieszkańcowi zgłoszenie swojego faworyta – produktu lub inicjatywy, które dzięki swojej jakości przyczyniają się do budowania pozytywnego wizerunku województwa.</vt:lpstr>
      <vt:lpstr>10 kategorii konkursowych:     </vt:lpstr>
      <vt:lpstr> 211 potwierdzonych zgłoszeń 10 976  głosów oddanych przez Konsumentów 1690 głosów oddanych na zwycięzcę Podlaskiej Marki Konsumentów   </vt:lpstr>
      <vt:lpstr>Laureaci poprzedniej edycji: </vt:lpstr>
      <vt:lpstr>Laureaci poprzedniej edycji: </vt:lpstr>
      <vt:lpstr>Laureaci poprzedniej edycji: </vt:lpstr>
      <vt:lpstr>Laureaci poprzedniej edycji: </vt:lpstr>
      <vt:lpstr>Laureaci poprzedniej edycji: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Warunki udziału w Konkursie:  Lokalizacja produkcji, działalności, wydarzenia na terenie województwa podlaskiego.  Kandydatami do Nagrody mogą być w podmioty działające w sferach przemysłu i produkcji, kultury i sztuki, ochrony przyrody i rolnictwa, sportu i turystyki, kuchni i kulinariów oraz innych, istotnych z punktu widzenia promocji walorów województwa podlaskiego.  Producent, który uzyskał Nagrodę, a w swojej ofercie posiada inne Produkty, może uczestniczyć w kolejnych edycjach Nagrody,  z zastrzeżeniem, że jego zgłoszenie dotyczy Produktu, który nie był laureatem w poprzednich edycjach.</vt:lpstr>
      <vt:lpstr>    Na Laureatów czeka:  Nagroda pieniężna  Rozpoznawalność marki wśród konsumentów  Promocja w regionie, kraju i za granicą  Ekspozycja medialna   Obecność wśród najlepszych rozwiązań, trendów, produktów i wydarzeń z regionu  Prawo do posługiwania się oficjalnym znakiem Podlaskiej Marki        </vt:lpstr>
      <vt:lpstr>Harmonogram     </vt:lpstr>
      <vt:lpstr>Jak wziąć udział w Konkursie? To proste!  Wystarczy wypełnić formularz zgłoszeniowy na stronie www.podlaskamarka.pl  Udział w Konkursie nie wiąże się z żadnymi opłatami.  </vt:lpstr>
      <vt:lpstr>Zapraszamy do udziału!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Śpica Paweł</dc:creator>
  <cp:lastModifiedBy>Śpica Paweł</cp:lastModifiedBy>
  <cp:revision>25</cp:revision>
  <dcterms:modified xsi:type="dcterms:W3CDTF">2025-12-31T11:16:54Z</dcterms:modified>
</cp:coreProperties>
</file>